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7" r:id="rId2"/>
    <p:sldId id="263" r:id="rId3"/>
    <p:sldId id="280" r:id="rId4"/>
    <p:sldId id="264" r:id="rId5"/>
    <p:sldId id="271" r:id="rId6"/>
    <p:sldId id="275" r:id="rId7"/>
    <p:sldId id="259" r:id="rId8"/>
    <p:sldId id="260" r:id="rId9"/>
    <p:sldId id="283" r:id="rId10"/>
    <p:sldId id="266" r:id="rId11"/>
    <p:sldId id="281" r:id="rId12"/>
    <p:sldId id="261" r:id="rId13"/>
    <p:sldId id="262" r:id="rId14"/>
    <p:sldId id="270" r:id="rId15"/>
    <p:sldId id="279" r:id="rId16"/>
    <p:sldId id="267" r:id="rId17"/>
    <p:sldId id="284" r:id="rId18"/>
    <p:sldId id="285" r:id="rId19"/>
    <p:sldId id="286" r:id="rId20"/>
    <p:sldId id="28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5"/>
    <p:restoredTop sz="94619"/>
  </p:normalViewPr>
  <p:slideViewPr>
    <p:cSldViewPr snapToGrid="0" snapToObjects="1">
      <p:cViewPr>
        <p:scale>
          <a:sx n="131" d="100"/>
          <a:sy n="131" d="100"/>
        </p:scale>
        <p:origin x="144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C68618-769E-844D-A258-9F5A9A656DA4}" type="datetimeFigureOut">
              <a:rPr lang="en-US" smtClean="0"/>
              <a:t>12/17/19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A900F1-39DF-DA4A-AA74-ED366CDB9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204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</a:t>
            </a:r>
            <a:r>
              <a:rPr lang="en-US" baseline="0" dirty="0"/>
              <a:t> approach for finding regulatory variants is to perform an eQTL study.  For *common* genetic variants, we can simply look across a sample of individuals and directly test for association between genotype at the variant and expression of nearby genes, or even all genes.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1D7BA-9710-424F-AA3A-A21331727D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7283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Future applications: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strategy for increasing power in studies of inaccessible or sample-limited cell types would be to analyze meta- and single-tissue analyses jointly with data from GTEx tissues 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inclusion of genomic annotations (enhancers, promoters, and distance to TSS) increased the total number of cis-eQTL discoveries by an average of 43% (or 1,200 genes) per tissue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future application: this demonstrates the considerable advantage of integrating genomic annotations into eQTL mapping models 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Future application: Expect trans-eQTL discoveries to increase with additional samples in the final phase of GTEx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Future application: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both computational and experimental methods, such as deconvolution methods and single-cell sequencing as part of the proposed Human Cell Atlas and related projects, promise to improve resolution to identify precise cell type-specific regulatory effects 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Future aims of the GTEx project include increased sample size 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Plans to include approximately 1,000 donors in the final data release 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7B189B-A0C1-46D2-B5A9-B73B2F675A5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489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Future applications: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strategy for increasing power in studies of inaccessible or sample-limited cell types would be to analyze meta- and single-tissue analyses jointly with data from GTEx tissues 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inclusion of genomic annotations (enhancers, promoters, and distance to TSS) increased the total number of cis-eQTL discoveries by an average of 43% (or 1,200 genes) per tissue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future application: this demonstrates the considerable advantage of integrating genomic annotations into eQTL mapping models 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Future application: Expect trans-eQTL discoveries to increase with additional samples in the final phase of GTEx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Future application: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both computational and experimental methods, such as deconvolution methods and single-cell sequencing as part of the proposed Human Cell Atlas and related projects, promise to improve resolution to identify precise cell type-specific regulatory effects 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Future aims of the GTEx project include increased sample size 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Plans to include approximately 1,000 donors in the final data release 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7B189B-A0C1-46D2-B5A9-B73B2F675A5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28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Future applications: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strategy for increasing power in studies of inaccessible or sample-limited cell types would be to analyze meta- and single-tissue analyses jointly with data from GTEx tissues 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inclusion of genomic annotations (enhancers, promoters, and distance to TSS) increased the total number of cis-eQTL discoveries by an average of 43% (or 1,200 genes) per tissue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future application: this demonstrates the considerable advantage of integrating genomic annotations into eQTL mapping models 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Future application: Expect trans-eQTL discoveries to increase with additional samples in the final phase of GTEx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Future application: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both computational and experimental methods, such as deconvolution methods and single-cell sequencing as part of the proposed Human Cell Atlas and related projects, promise to improve resolution to identify precise cell type-specific regulatory effects 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Future aims of the GTEx project include increased sample size 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Plans to include approximately 1,000 donors in the final data release 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7B189B-A0C1-46D2-B5A9-B73B2F675A5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92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Future applications: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strategy for increasing power in studies of inaccessible or sample-limited cell types would be to analyze meta- and single-tissue analyses jointly with data from GTEx tissues 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inclusion of genomic annotations (enhancers, promoters, and distance to TSS) increased the total number of cis-eQTL discoveries by an average of 43% (or 1,200 genes) per tissue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future application: this demonstrates the considerable advantage of integrating genomic annotations into eQTL mapping models 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Future application: Expect trans-eQTL discoveries to increase with additional samples in the final phase of GTEx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Future application: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both computational and experimental methods, such as deconvolution methods and single-cell sequencing as part of the proposed Human Cell Atlas and related projects, promise to improve resolution to identify precise cell type-specific regulatory effects 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Future aims of the GTEx project include increased sample size 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Plans to include approximately 1,000 donors in the final data release 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7B189B-A0C1-46D2-B5A9-B73B2F675A5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675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7B189B-A0C1-46D2-B5A9-B73B2F675A5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777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 was accepted for the project if it was non-diseased and in the normal range for the age of the donor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44 sampled regions or cell lines were considered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70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donors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31 solid organ tissues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 brain subregions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Duplicates of two regions (cortex and cerebellum)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Whole blood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cell lines derived from donor blood and skin samples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Paper refers to these samples as “tissues” 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Sampled donors were 83.7% European American and 15.1% African American 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7B189B-A0C1-46D2-B5A9-B73B2F675A5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60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study of tissue-specific gene expression and the </a:t>
            </a: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identification of </a:t>
            </a:r>
            <a:r>
              <a:rPr lang="en-US" sz="1400" b="1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genetic associations with gene expression levels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(or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expression quantitative trait loci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across many tissues, including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 (cis-eQTLs)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distal (trans-eQTLs) effects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study associates genetic variants with gene expression levels from the GTEx v6p release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7B189B-A0C1-46D2-B5A9-B73B2F675A5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40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</a:t>
            </a:r>
            <a:r>
              <a:rPr lang="en-US" baseline="0" dirty="0"/>
              <a:t> then, even more ambitious projects have evaluated the impact of genetic variation on gene expression in larger and more </a:t>
            </a:r>
            <a:r>
              <a:rPr lang="en-US" baseline="0" dirty="0" err="1"/>
              <a:t>targetted</a:t>
            </a:r>
            <a:r>
              <a:rPr lang="en-US" baseline="0" dirty="0"/>
              <a:t> studies.</a:t>
            </a:r>
          </a:p>
          <a:p>
            <a:r>
              <a:rPr lang="en-US" baseline="0" dirty="0"/>
              <a:t>I have been involved in the </a:t>
            </a:r>
            <a:r>
              <a:rPr lang="en-US" baseline="0" dirty="0" err="1"/>
              <a:t>GTEx</a:t>
            </a:r>
            <a:r>
              <a:rPr lang="en-US" baseline="0" dirty="0"/>
              <a:t> project for a number of years and recently co-led the analysis of eQTLs in the v6 release</a:t>
            </a:r>
            <a:r>
              <a:rPr lang="mr-IN" baseline="0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1D7BA-9710-424F-AA3A-A21331727D0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25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 was accepted for the project if it was non-diseased and in the normal range for the age of the donor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44 sampled regions or cell lines were considered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70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donors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31 solid organ tissues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 brain subregions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Duplicates of two regions (cortex and cerebellum)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Whole blood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cell lines derived from donor blood and skin samples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Paper refers to these samples as “tissues” 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Sampled donors were 83.7% European American and 15.1% African American 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7B189B-A0C1-46D2-B5A9-B73B2F675A5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09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Identified associations between eGenes and eVariants located within 1 Mb of the target gene’s transcription start site (TSS), cis-eQTLs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eGenes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expressed genes 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eVariants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genetic variants 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Throughout all tissues: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152,869 cis-eQTLs were found for 19,725 genes 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tissue with the highest number of identified cis-eGenes was the tibial nerve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8,087 eGenes in 256 samples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7B189B-A0C1-46D2-B5A9-B73B2F675A5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730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Methods performed: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Applied a linear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controls for ancestry, sex, genotyping platform and latent factors in the expression data for each tissue that may reflect batch or other technical variables 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Throughout all tissues: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152,869 cis-eQTLs were found for 19,725 genes 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identify cis-eGenes affected by more than one functional regulatory variant,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forward-backward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stepwise regression was applied 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Identified an additional 24,886 secondary cis-eQTLs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Effect of cis-regulatory variation can also be quantified by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allele-specific expression (ASE) analyses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Obtained by measuring the allelic imbalance of RNA-seq reads at transcribed heterozygous sites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7B189B-A0C1-46D2-B5A9-B73B2F675A5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28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Future applications: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strategy for increasing power in studies of inaccessible or sample-limited cell types would be to analyze meta- and single-tissue analyses jointly with data from GTEx tissues 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inclusion of genomic annotations (enhancers, promoters, and distance to TSS) increased the total number of cis-eQTL discoveries by an average of 43% (or 1,200 genes) per tissue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future application: this demonstrates the considerable advantage of integrating genomic annotations into eQTL mapping models 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Future application: Expect trans-eQTL discoveries to increase with additional samples in the final phase of GTEx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Future application: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both computational and experimental methods, such as deconvolution methods and single-cell sequencing as part of the proposed Human Cell Atlas and related projects, promise to improve resolution to identify precise cell type-specific regulatory effects 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Future aims of the GTEx project include increased sample size 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Plans to include approximately 1,000 donors in the final data release 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7B189B-A0C1-46D2-B5A9-B73B2F675A5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638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2233-B973-4E41-83D5-C078895362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6A9920-1C3C-6044-B540-F15626B832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3ABDE-6E47-0443-9065-FBB1C84FF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27F30-FEFB-0D4D-B5B8-FD23157C0CAD}" type="datetimeFigureOut">
              <a:rPr lang="en-US" smtClean="0"/>
              <a:t>12/17/19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9A6C7-0467-C64A-B302-EC2AC197C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CC0B7-CD2C-BB4C-B5FB-BE03DF33C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2704C-9DBE-8F43-9251-0025E7514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81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FB66D-4BF1-4B4E-A2BF-70FF473F7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114339-583B-9B4D-B92E-0B8ED5991A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1E6A6-EBC2-B440-91DE-F32CB7671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27F30-FEFB-0D4D-B5B8-FD23157C0CAD}" type="datetimeFigureOut">
              <a:rPr lang="en-US" smtClean="0"/>
              <a:t>12/17/19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D6E41-B0BE-D741-9225-878522927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34A05-B7C8-1F4B-A19A-F56B76957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2704C-9DBE-8F43-9251-0025E7514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C9C4F1-974B-3E41-8AAC-7B4467610D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76CC23-8F89-D745-8887-E3470F8403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3693D-8CD4-FE46-8018-CD25E7402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27F30-FEFB-0D4D-B5B8-FD23157C0CAD}" type="datetimeFigureOut">
              <a:rPr lang="en-US" smtClean="0"/>
              <a:t>12/17/19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3AF09-C8EE-9F46-98DC-ECEBB47A2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51CD1-E65C-6041-8172-AED97D017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2704C-9DBE-8F43-9251-0025E7514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99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C6729-A22F-8A41-AD4B-D49DC4316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EFCD6-D405-084B-9E17-F061FFFAE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7D432-0627-3F41-B10E-CD4EECC95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27F30-FEFB-0D4D-B5B8-FD23157C0CAD}" type="datetimeFigureOut">
              <a:rPr lang="en-US" smtClean="0"/>
              <a:t>12/17/19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8A794-E245-F34A-BACA-7FA1A5F2C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DF51A-D86F-A141-9562-6DC3C4031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2704C-9DBE-8F43-9251-0025E7514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210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F09AD-9FF3-734D-83AF-FC736C888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97D0D-175F-F148-AC31-715BDCD9D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C1117-ADF0-1949-985D-7548D2B29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27F30-FEFB-0D4D-B5B8-FD23157C0CAD}" type="datetimeFigureOut">
              <a:rPr lang="en-US" smtClean="0"/>
              <a:t>12/17/19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130A8-BC5A-0E4B-9E83-DE55055D7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E7C94-AC69-3B42-95B1-3D02285D4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2704C-9DBE-8F43-9251-0025E7514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31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1C36B-D66D-4D4E-AC35-C43B01BAB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A076C-6F63-D042-8E0C-EA60BA7DE6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46041-CC39-E34C-B211-A87F3FEE8D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05191D-D3DF-EC42-984B-2A1A84C92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27F30-FEFB-0D4D-B5B8-FD23157C0CAD}" type="datetimeFigureOut">
              <a:rPr lang="en-US" smtClean="0"/>
              <a:t>12/17/19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4B563-34B2-8D46-8049-F7FD11DD6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0B97E6-6B03-2045-94F5-21EA23635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2704C-9DBE-8F43-9251-0025E7514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48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30901-3107-994E-B606-4A98F1F88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773E1-BCA6-0C45-8742-45173AFC4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4F6923-F901-6C43-B552-0A98BC7D8E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71F847-63D6-E148-8DF5-3D8482E1B6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017922-C0C9-7646-9CAD-70F0526FFC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8A0191-5780-7446-BEA9-A23905675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27F30-FEFB-0D4D-B5B8-FD23157C0CAD}" type="datetimeFigureOut">
              <a:rPr lang="en-US" smtClean="0"/>
              <a:t>12/17/19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DE4077-68DE-6C4E-BC7D-ED542EF03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EF88DB-8707-A244-8178-6C537F85B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2704C-9DBE-8F43-9251-0025E7514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221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AF842-A4AB-4744-86E9-7CC98EEA4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B1A1B2-1584-6D4B-AA33-E1802E5B2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27F30-FEFB-0D4D-B5B8-FD23157C0CAD}" type="datetimeFigureOut">
              <a:rPr lang="en-US" smtClean="0"/>
              <a:t>12/17/19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6989B3-654A-DA44-9CF8-C00BCE1DE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3937F-213B-CB48-A35B-177D0CF74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2704C-9DBE-8F43-9251-0025E7514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30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7FB315-E66D-5D49-8E59-21B906755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27F30-FEFB-0D4D-B5B8-FD23157C0CAD}" type="datetimeFigureOut">
              <a:rPr lang="en-US" smtClean="0"/>
              <a:t>12/17/19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7C3F2F-A613-244B-9D55-42A40DD95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2E7E1-BAD7-D549-B8C5-38C2F91F0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2704C-9DBE-8F43-9251-0025E7514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75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F3F71-3C80-3148-AF27-922635F3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485CC-0268-2743-A67B-EE7A075BF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EFC7BF-1EE2-8041-B19F-D89A61178B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238F3-95A4-6C48-96E2-68CA73BE0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27F30-FEFB-0D4D-B5B8-FD23157C0CAD}" type="datetimeFigureOut">
              <a:rPr lang="en-US" smtClean="0"/>
              <a:t>12/17/19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C97F03-C3F7-8948-A6F2-4FD8DD3BE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3AA677-59B0-9F40-BF43-F098F1587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2704C-9DBE-8F43-9251-0025E7514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983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D8175-1B36-D749-BABB-D6A3E45AC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4DF489-36A5-CD48-8315-CCCF811D8A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E76C6A-0D74-C84B-9D12-C6D56BD462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770818-F097-E04C-8031-35CE3FE21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27F30-FEFB-0D4D-B5B8-FD23157C0CAD}" type="datetimeFigureOut">
              <a:rPr lang="en-US" smtClean="0"/>
              <a:t>12/17/19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EB0926-843E-9442-8DDA-D4D7C72CD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E172EB-1B28-8441-B209-EE12AABB0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2704C-9DBE-8F43-9251-0025E7514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217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95C12F-A0A7-9049-AEC1-E9106E946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A8A9E-A6A2-9B4D-9511-51DD739D0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36FA48-1B88-CF43-8997-FADC984827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27F30-FEFB-0D4D-B5B8-FD23157C0CAD}" type="datetimeFigureOut">
              <a:rPr lang="en-US" smtClean="0"/>
              <a:t>12/17/19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F34FC-96A3-DA42-869A-201A093273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E078A1-A425-1041-AD0F-D7FA0CE08B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2704C-9DBE-8F43-9251-0025E7514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92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9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6.png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5.png"/><Relationship Id="rId19" Type="http://schemas.openxmlformats.org/officeDocument/2006/relationships/oleObject" Target="../embeddings/oleObject9.bin"/><Relationship Id="rId4" Type="http://schemas.openxmlformats.org/officeDocument/2006/relationships/image" Target="../media/image2.png"/><Relationship Id="rId9" Type="http://schemas.openxmlformats.org/officeDocument/2006/relationships/oleObject" Target="../embeddings/oleObject4.bin"/><Relationship Id="rId1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ture.com/articles/nature24277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508A-5E9B-4AB0-AED3-DCBA644188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2992" y="2101335"/>
            <a:ext cx="7766936" cy="2653836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Genetic effects on gene expression across human tissues</a:t>
            </a:r>
            <a:br>
              <a:rPr lang="en-US" sz="4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4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49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GTEx</a:t>
            </a:r>
            <a:r>
              <a:rPr lang="en-US" sz="4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Genotype-Tissue Expression</a:t>
            </a:r>
            <a:br>
              <a:rPr lang="en-US" sz="4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en-US" sz="49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HPA</a:t>
            </a:r>
            <a:r>
              <a:rPr lang="en-US" sz="4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Human Proteome Atlas</a:t>
            </a:r>
            <a:br>
              <a:rPr lang="en-US" sz="4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en-US" sz="4900" b="1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ArrayExpress</a:t>
            </a:r>
            <a:r>
              <a:rPr lang="en-US" sz="4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3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7E48DE-D1B4-0F4B-A874-8D92CBF0103D}"/>
              </a:ext>
            </a:extLst>
          </p:cNvPr>
          <p:cNvSpPr txBox="1"/>
          <p:nvPr/>
        </p:nvSpPr>
        <p:spPr>
          <a:xfrm>
            <a:off x="5272088" y="6386512"/>
            <a:ext cx="6719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open source presentation and ELIXIR training resources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3CAB59-9CF6-FA45-904B-8EF2C76C5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3554" y="3966554"/>
            <a:ext cx="2419958" cy="241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455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GTEx</a:t>
            </a:r>
            <a:r>
              <a:rPr lang="en-US" dirty="0"/>
              <a:t> Project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653053"/>
            <a:ext cx="8713558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Straight Connector 19"/>
          <p:cNvCxnSpPr/>
          <p:nvPr/>
        </p:nvCxnSpPr>
        <p:spPr>
          <a:xfrm>
            <a:off x="1981200" y="6463268"/>
            <a:ext cx="84087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419600" y="6234668"/>
            <a:ext cx="0" cy="15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981200" y="6310868"/>
            <a:ext cx="2438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981200" y="6234668"/>
            <a:ext cx="0" cy="15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81200" y="6387068"/>
            <a:ext cx="0" cy="15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0389958" y="6387068"/>
            <a:ext cx="0" cy="15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0439400" y="5817951"/>
            <a:ext cx="1256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439400" y="4674948"/>
            <a:ext cx="1256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0501313" y="4674950"/>
            <a:ext cx="0" cy="11430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356810" y="4267516"/>
            <a:ext cx="1223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44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tissues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425345" y="5955271"/>
            <a:ext cx="4078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449 individuals (RNA-seq + genotype)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929539" y="5941536"/>
            <a:ext cx="246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116 individuals (WGS)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81201" y="1246247"/>
            <a:ext cx="4226692" cy="2882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GTEx</a:t>
            </a:r>
            <a:r>
              <a:rPr lang="en-US" sz="2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Consortium v6p data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449 genotyped donors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7051 gene expression samples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42 post-mortem tissues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 solid-organ tissues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brain </a:t>
            </a:r>
            <a:r>
              <a:rPr lang="en-US" sz="2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subregions</a:t>
            </a:r>
            <a:endParaRPr lang="en-US" sz="2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40605" y="6582851"/>
            <a:ext cx="4452508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The </a:t>
            </a:r>
            <a:r>
              <a:rPr lang="en-US" sz="1400" dirty="0" err="1"/>
              <a:t>GTEx</a:t>
            </a:r>
            <a:r>
              <a:rPr lang="en-US" sz="1400" dirty="0"/>
              <a:t> Consortium, Nature 2017</a:t>
            </a:r>
          </a:p>
        </p:txBody>
      </p:sp>
    </p:spTree>
    <p:extLst>
      <p:ext uri="{BB962C8B-B14F-4D97-AF65-F5344CB8AC3E}">
        <p14:creationId xmlns:p14="http://schemas.microsoft.com/office/powerpoint/2010/main" val="1242365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DAAD2-C73A-4EA2-9F07-150C624A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091" y="311300"/>
            <a:ext cx="7486633" cy="132080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623D91-F92F-A64E-987C-5F62FDD84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74" y="1401211"/>
            <a:ext cx="11588621" cy="545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89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C71A7-00F5-4BC8-B3C7-CB1ABCF85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746" y="166687"/>
            <a:ext cx="8596668" cy="904407"/>
          </a:xfrm>
        </p:spPr>
        <p:txBody>
          <a:bodyPr>
            <a:normAutofit/>
          </a:bodyPr>
          <a:lstStyle/>
          <a:p>
            <a:pPr algn="ctr"/>
            <a:r>
              <a:rPr lang="en-US" sz="44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Cis</a:t>
            </a:r>
            <a:r>
              <a:rPr lang="en-US" sz="4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4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eQTLs</a:t>
            </a:r>
            <a:r>
              <a:rPr lang="en-US" sz="4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5F56F-D53E-4B13-93B0-6FCE4D0BC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514006"/>
            <a:ext cx="4913997" cy="497673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Association b/w eGenes and eVariants within 1Mb of the target gene’s TSS</a:t>
            </a:r>
          </a:p>
          <a:p>
            <a:pPr marL="0" indent="0">
              <a:buNone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All tissue: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152,869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found for 19,725 genes</a:t>
            </a:r>
          </a:p>
          <a:p>
            <a:pPr marL="457200" lvl="1" indent="0">
              <a:buNone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Tibial nerve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8,087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eGenes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in 256 samples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61315-6B88-49F1-AF43-1C85E171CCFD}"/>
              </a:ext>
            </a:extLst>
          </p:cNvPr>
          <p:cNvSpPr/>
          <p:nvPr/>
        </p:nvSpPr>
        <p:spPr>
          <a:xfrm>
            <a:off x="5638069" y="1380196"/>
            <a:ext cx="344774" cy="419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50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1203D-E0C6-49F8-81DB-15234D108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0933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What else?</a:t>
            </a:r>
            <a:endParaRPr lang="en-US" sz="4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0B8A8-D661-4796-981D-8A802ED86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290742"/>
            <a:ext cx="10929948" cy="47668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Allele-specific expression (ASE) analyses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Effect of cis-regulatory variation </a:t>
            </a:r>
          </a:p>
          <a:p>
            <a:pPr marL="0" lv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Obtained by measuring the allelic imbalance of RNA-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seq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reads at transcribed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heterozygous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sites</a:t>
            </a:r>
          </a:p>
          <a:p>
            <a:pPr lvl="0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buNone/>
            </a:pPr>
            <a:r>
              <a:rPr lang="en-US" sz="2400" b="1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sGENE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Tissue specific alternative splicing products (version 8)</a:t>
            </a:r>
          </a:p>
        </p:txBody>
      </p:sp>
    </p:spTree>
    <p:extLst>
      <p:ext uri="{BB962C8B-B14F-4D97-AF65-F5344CB8AC3E}">
        <p14:creationId xmlns:p14="http://schemas.microsoft.com/office/powerpoint/2010/main" val="1368806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508A-5E9B-4AB0-AED3-DCBA644188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442" y="221744"/>
            <a:ext cx="10947146" cy="1302505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Unification of  </a:t>
            </a:r>
            <a:br>
              <a:rPr lang="en-US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Genomics and Transcriptomics</a:t>
            </a:r>
            <a:br>
              <a:rPr lang="en-US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3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5B0D23-0FC0-2047-B447-2BBDD34598FA}"/>
              </a:ext>
            </a:extLst>
          </p:cNvPr>
          <p:cNvSpPr txBox="1"/>
          <p:nvPr/>
        </p:nvSpPr>
        <p:spPr>
          <a:xfrm>
            <a:off x="519016" y="1169686"/>
            <a:ext cx="9058275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r>
              <a:rPr lang="en-US" sz="2800" dirty="0"/>
              <a:t>Simple diseases are described at a gene level</a:t>
            </a:r>
          </a:p>
          <a:p>
            <a:endParaRPr lang="en-US" sz="2400" dirty="0"/>
          </a:p>
          <a:p>
            <a:r>
              <a:rPr lang="en-US" sz="3200" dirty="0"/>
              <a:t>Many of the diseases are dose dependent  (e.g., Diseases of </a:t>
            </a:r>
            <a:r>
              <a:rPr lang="en-US" sz="3200" dirty="0" err="1"/>
              <a:t>Chr</a:t>
            </a:r>
            <a:r>
              <a:rPr lang="en-US" sz="3200" dirty="0"/>
              <a:t>-X affecting male only) </a:t>
            </a:r>
          </a:p>
          <a:p>
            <a:r>
              <a:rPr lang="en-US" sz="3200" dirty="0"/>
              <a:t>Many biological processes are described</a:t>
            </a:r>
          </a:p>
          <a:p>
            <a:r>
              <a:rPr lang="en-US" sz="3200" dirty="0"/>
              <a:t> - at the </a:t>
            </a:r>
            <a:r>
              <a:rPr lang="en-US" sz="3200" b="1" dirty="0"/>
              <a:t>Molecular</a:t>
            </a:r>
            <a:r>
              <a:rPr lang="en-US" sz="3200" dirty="0"/>
              <a:t> level </a:t>
            </a:r>
          </a:p>
          <a:p>
            <a:r>
              <a:rPr lang="en-US" sz="3200" dirty="0"/>
              <a:t> - at the </a:t>
            </a:r>
            <a:r>
              <a:rPr lang="en-US" sz="3200" b="1" dirty="0"/>
              <a:t>Cellular</a:t>
            </a:r>
            <a:r>
              <a:rPr lang="en-US" sz="3200" dirty="0"/>
              <a:t> level</a:t>
            </a:r>
          </a:p>
          <a:p>
            <a:r>
              <a:rPr lang="en-US" sz="3200" dirty="0"/>
              <a:t> - at the </a:t>
            </a:r>
            <a:r>
              <a:rPr lang="en-US" sz="3200" b="1" dirty="0"/>
              <a:t>Tissue</a:t>
            </a:r>
            <a:r>
              <a:rPr lang="en-US" sz="3200" dirty="0"/>
              <a:t> level</a:t>
            </a:r>
          </a:p>
          <a:p>
            <a:r>
              <a:rPr lang="en-US" sz="3200" dirty="0"/>
              <a:t> - at the </a:t>
            </a:r>
            <a:r>
              <a:rPr lang="en-US" sz="3200" b="1" dirty="0"/>
              <a:t>Organ</a:t>
            </a:r>
            <a:r>
              <a:rPr lang="en-US" sz="3200" dirty="0"/>
              <a:t> level </a:t>
            </a:r>
          </a:p>
          <a:p>
            <a:r>
              <a:rPr lang="en-US" sz="3200" dirty="0"/>
              <a:t> - at the </a:t>
            </a:r>
            <a:r>
              <a:rPr lang="en-US" sz="3200" b="1" dirty="0"/>
              <a:t>Organism</a:t>
            </a:r>
            <a:r>
              <a:rPr lang="en-US" sz="3200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67111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547" y="200535"/>
            <a:ext cx="11781453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General resources for getting expression data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547" y="1843913"/>
            <a:ext cx="11644603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4200" b="1" dirty="0">
                <a:solidFill>
                  <a:schemeClr val="accent2">
                    <a:lumMod val="75000"/>
                  </a:schemeClr>
                </a:solidFill>
              </a:rPr>
              <a:t>GEO</a:t>
            </a:r>
            <a:r>
              <a:rPr lang="en-US" dirty="0"/>
              <a:t> (NCBI Gene Expression Omnibus)- </a:t>
            </a:r>
            <a:r>
              <a:rPr lang="en-US" sz="2000" dirty="0"/>
              <a:t>http://www.ncbi.nlm.nih.gov/geo/ </a:t>
            </a:r>
            <a:r>
              <a:rPr lang="en-US" dirty="0"/>
              <a:t>, </a:t>
            </a:r>
          </a:p>
          <a:p>
            <a:pPr marL="0" indent="0">
              <a:buNone/>
            </a:pPr>
            <a:r>
              <a:rPr lang="en-US" dirty="0"/>
              <a:t>SRA (Sequence Read Archive) - </a:t>
            </a:r>
            <a:r>
              <a:rPr lang="en-US" sz="2000" dirty="0"/>
              <a:t>http://www.ncbi.nlm.nih.gov/sra , </a:t>
            </a:r>
          </a:p>
          <a:p>
            <a:pPr marL="0" indent="0">
              <a:buNone/>
            </a:pPr>
            <a:r>
              <a:rPr lang="en-US" dirty="0"/>
              <a:t>ENA (European Nucleotide Archive) - </a:t>
            </a:r>
            <a:r>
              <a:rPr lang="en-US" sz="2000" dirty="0"/>
              <a:t>http://www.ebi.ac.uk/ena</a:t>
            </a:r>
          </a:p>
          <a:p>
            <a:pPr marL="0" indent="0">
              <a:buNone/>
            </a:pPr>
            <a:endParaRPr lang="en-US" sz="38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3800" b="1" dirty="0" err="1">
                <a:solidFill>
                  <a:schemeClr val="accent2">
                    <a:lumMod val="75000"/>
                  </a:schemeClr>
                </a:solidFill>
              </a:rPr>
              <a:t>dbGAP</a:t>
            </a:r>
            <a:r>
              <a:rPr lang="en-US" dirty="0"/>
              <a:t> - </a:t>
            </a:r>
            <a:r>
              <a:rPr lang="en-US" sz="2100" dirty="0"/>
              <a:t>http://www.ncbi.nlm.nih.gov/gap</a:t>
            </a:r>
            <a:endParaRPr lang="en-US" dirty="0"/>
          </a:p>
          <a:p>
            <a:pPr lvl="1"/>
            <a:r>
              <a:rPr lang="en-US" dirty="0"/>
              <a:t>Controlled-access version (for data with genotype/personally identifiable information)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800" b="1" dirty="0">
                <a:solidFill>
                  <a:schemeClr val="accent2">
                    <a:lumMod val="75000"/>
                  </a:schemeClr>
                </a:solidFill>
              </a:rPr>
              <a:t>Illumina Body Map </a:t>
            </a:r>
            <a:r>
              <a:rPr lang="en-US" dirty="0"/>
              <a:t>- </a:t>
            </a:r>
            <a:r>
              <a:rPr lang="en-US" sz="2000" dirty="0"/>
              <a:t>http://www.ebi.ac.uk/arrayexpress/experiments/E-MTAB-513/</a:t>
            </a:r>
          </a:p>
          <a:p>
            <a:pPr lvl="1"/>
            <a:r>
              <a:rPr lang="en-US" dirty="0"/>
              <a:t>Basic RNA-</a:t>
            </a:r>
            <a:r>
              <a:rPr lang="en-US" dirty="0" err="1"/>
              <a:t>seq</a:t>
            </a:r>
            <a:r>
              <a:rPr lang="en-US" dirty="0"/>
              <a:t> dataset of 16 human tissues</a:t>
            </a:r>
          </a:p>
        </p:txBody>
      </p:sp>
    </p:spTree>
    <p:extLst>
      <p:ext uri="{BB962C8B-B14F-4D97-AF65-F5344CB8AC3E}">
        <p14:creationId xmlns:p14="http://schemas.microsoft.com/office/powerpoint/2010/main" val="4183517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841F4-AC51-4CA4-8F94-D347F1850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5733" y="429718"/>
            <a:ext cx="7096880" cy="1219201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Future Implications for GTEx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DAAA5-C136-4FBA-B1A4-81C5893DD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468" y="1813811"/>
            <a:ext cx="11268611" cy="442752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Increased sample size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 goal of ~1,000 donors , 50 tissues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Both computational and experimental methods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Meta- and single-tissue analyses jointly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Inclusion of genomic annotations </a:t>
            </a:r>
          </a:p>
          <a:p>
            <a:pPr algn="ctr"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641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841F4-AC51-4CA4-8F94-D347F1850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5733" y="429718"/>
            <a:ext cx="7096880" cy="1219201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Illustration of GTEX</a:t>
            </a:r>
          </a:p>
        </p:txBody>
      </p:sp>
    </p:spTree>
    <p:extLst>
      <p:ext uri="{BB962C8B-B14F-4D97-AF65-F5344CB8AC3E}">
        <p14:creationId xmlns:p14="http://schemas.microsoft.com/office/powerpoint/2010/main" val="1867539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841F4-AC51-4CA4-8F94-D347F1850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8729" y="604816"/>
            <a:ext cx="7096880" cy="1219201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Expression via proteins</a:t>
            </a:r>
            <a:b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HPA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3815B4-3C84-A349-8123-76A5F1A24AB0}"/>
              </a:ext>
            </a:extLst>
          </p:cNvPr>
          <p:cNvSpPr txBox="1"/>
          <p:nvPr/>
        </p:nvSpPr>
        <p:spPr>
          <a:xfrm>
            <a:off x="564204" y="2373549"/>
            <a:ext cx="79280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Harder task</a:t>
            </a:r>
          </a:p>
          <a:p>
            <a:pPr marL="342900" indent="-342900">
              <a:buAutoNum type="arabicPeriod"/>
            </a:pPr>
            <a:r>
              <a:rPr lang="en-US" dirty="0"/>
              <a:t>Cross reactivity is unavoidable</a:t>
            </a:r>
          </a:p>
          <a:p>
            <a:pPr marL="342900" indent="-342900">
              <a:buAutoNum type="arabicPeriod"/>
            </a:pPr>
            <a:r>
              <a:rPr lang="en-US" dirty="0"/>
              <a:t>Quantitation is limited</a:t>
            </a:r>
          </a:p>
          <a:p>
            <a:endParaRPr lang="en-US" dirty="0"/>
          </a:p>
          <a:p>
            <a:r>
              <a:rPr lang="en-US" dirty="0"/>
              <a:t>BUT, really important for cellular localization, cancer and diseases</a:t>
            </a:r>
          </a:p>
          <a:p>
            <a:endParaRPr lang="en-US" dirty="0"/>
          </a:p>
          <a:p>
            <a:r>
              <a:rPr lang="en-US" dirty="0"/>
              <a:t>Discrepancy between mRNA and protein (stability/ decay/ miRNAs,…) 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Combined with RNA-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Seq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 – high quality </a:t>
            </a:r>
          </a:p>
        </p:txBody>
      </p:sp>
    </p:spTree>
    <p:extLst>
      <p:ext uri="{BB962C8B-B14F-4D97-AF65-F5344CB8AC3E}">
        <p14:creationId xmlns:p14="http://schemas.microsoft.com/office/powerpoint/2010/main" val="671229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274DAEA-39C3-5840-AF88-EE7B74BCA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160" y="0"/>
            <a:ext cx="73036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658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0885" y="1330921"/>
            <a:ext cx="8376320" cy="123420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understanding complex trait genetics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567765" y="2637814"/>
            <a:ext cx="6486859" cy="5440911"/>
            <a:chOff x="-677912" y="1573773"/>
            <a:chExt cx="8810238" cy="7389666"/>
          </a:xfrm>
        </p:grpSpPr>
        <p:grpSp>
          <p:nvGrpSpPr>
            <p:cNvPr id="5" name="Group 187"/>
            <p:cNvGrpSpPr/>
            <p:nvPr/>
          </p:nvGrpSpPr>
          <p:grpSpPr>
            <a:xfrm>
              <a:off x="-677912" y="1573773"/>
              <a:ext cx="8810238" cy="7389666"/>
              <a:chOff x="-1252524" y="1573297"/>
              <a:chExt cx="5600677" cy="4697623"/>
            </a:xfrm>
          </p:grpSpPr>
          <p:sp>
            <p:nvSpPr>
              <p:cNvPr id="36" name="Arc 35"/>
              <p:cNvSpPr/>
              <p:nvPr/>
            </p:nvSpPr>
            <p:spPr>
              <a:xfrm>
                <a:off x="-1252524" y="1573297"/>
                <a:ext cx="5600677" cy="4697623"/>
              </a:xfrm>
              <a:prstGeom prst="arc">
                <a:avLst>
                  <a:gd name="adj1" fmla="val 16200000"/>
                  <a:gd name="adj2" fmla="val 1319238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7" name="Group 50"/>
              <p:cNvGrpSpPr/>
              <p:nvPr/>
            </p:nvGrpSpPr>
            <p:grpSpPr>
              <a:xfrm rot="1800000">
                <a:off x="2863313" y="1794713"/>
                <a:ext cx="243129" cy="217081"/>
                <a:chOff x="3619500" y="1174750"/>
                <a:chExt cx="355600" cy="317500"/>
              </a:xfrm>
              <a:solidFill>
                <a:srgbClr val="D1E8FD"/>
              </a:solidFill>
            </p:grpSpPr>
            <p:sp>
              <p:nvSpPr>
                <p:cNvPr id="54" name="Oval 4"/>
                <p:cNvSpPr/>
                <p:nvPr/>
              </p:nvSpPr>
              <p:spPr>
                <a:xfrm>
                  <a:off x="3619500" y="1174750"/>
                  <a:ext cx="203200" cy="317500"/>
                </a:xfrm>
                <a:prstGeom prst="ellipse">
                  <a:avLst/>
                </a:prstGeom>
                <a:grp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/>
                <p:cNvSpPr/>
                <p:nvPr/>
              </p:nvSpPr>
              <p:spPr>
                <a:xfrm>
                  <a:off x="3771900" y="1174750"/>
                  <a:ext cx="203200" cy="317500"/>
                </a:xfrm>
                <a:prstGeom prst="ellipse">
                  <a:avLst/>
                </a:prstGeom>
                <a:grp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" name="Oval 37"/>
              <p:cNvSpPr/>
              <p:nvPr/>
            </p:nvSpPr>
            <p:spPr>
              <a:xfrm>
                <a:off x="817947" y="2979979"/>
                <a:ext cx="1671998" cy="1671998"/>
              </a:xfrm>
              <a:prstGeom prst="ellipse">
                <a:avLst/>
              </a:prstGeom>
              <a:solidFill>
                <a:srgbClr val="C1D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 rot="2460000">
                <a:off x="2636292" y="2300945"/>
                <a:ext cx="153896" cy="220566"/>
              </a:xfrm>
              <a:prstGeom prst="roundRect">
                <a:avLst/>
              </a:prstGeom>
              <a:solidFill>
                <a:srgbClr val="3399FF"/>
              </a:solidFill>
              <a:ln>
                <a:solidFill>
                  <a:srgbClr val="7F7F7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 rot="2460000">
                <a:off x="3688228" y="2228880"/>
                <a:ext cx="173664" cy="486260"/>
              </a:xfrm>
              <a:prstGeom prst="roundRect">
                <a:avLst/>
              </a:prstGeom>
              <a:solidFill>
                <a:srgbClr val="33CC66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Freeform 40"/>
              <p:cNvSpPr/>
              <p:nvPr/>
            </p:nvSpPr>
            <p:spPr>
              <a:xfrm>
                <a:off x="3366949" y="2625414"/>
                <a:ext cx="234447" cy="178006"/>
              </a:xfrm>
              <a:custGeom>
                <a:avLst/>
                <a:gdLst>
                  <a:gd name="connsiteX0" fmla="*/ 342900 w 342900"/>
                  <a:gd name="connsiteY0" fmla="*/ 23283 h 260350"/>
                  <a:gd name="connsiteX1" fmla="*/ 101600 w 342900"/>
                  <a:gd name="connsiteY1" fmla="*/ 23283 h 260350"/>
                  <a:gd name="connsiteX2" fmla="*/ 279400 w 342900"/>
                  <a:gd name="connsiteY2" fmla="*/ 162983 h 260350"/>
                  <a:gd name="connsiteX3" fmla="*/ 76200 w 342900"/>
                  <a:gd name="connsiteY3" fmla="*/ 112183 h 260350"/>
                  <a:gd name="connsiteX4" fmla="*/ 88900 w 342900"/>
                  <a:gd name="connsiteY4" fmla="*/ 239183 h 260350"/>
                  <a:gd name="connsiteX5" fmla="*/ 0 w 342900"/>
                  <a:gd name="connsiteY5" fmla="*/ 239183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2900" h="260350">
                    <a:moveTo>
                      <a:pt x="342900" y="23283"/>
                    </a:moveTo>
                    <a:cubicBezTo>
                      <a:pt x="227541" y="11641"/>
                      <a:pt x="112183" y="0"/>
                      <a:pt x="101600" y="23283"/>
                    </a:cubicBezTo>
                    <a:cubicBezTo>
                      <a:pt x="91017" y="46566"/>
                      <a:pt x="283633" y="148166"/>
                      <a:pt x="279400" y="162983"/>
                    </a:cubicBezTo>
                    <a:cubicBezTo>
                      <a:pt x="275167" y="177800"/>
                      <a:pt x="107950" y="99483"/>
                      <a:pt x="76200" y="112183"/>
                    </a:cubicBezTo>
                    <a:cubicBezTo>
                      <a:pt x="44450" y="124883"/>
                      <a:pt x="101600" y="218016"/>
                      <a:pt x="88900" y="239183"/>
                    </a:cubicBezTo>
                    <a:cubicBezTo>
                      <a:pt x="76200" y="260350"/>
                      <a:pt x="0" y="239183"/>
                      <a:pt x="0" y="239183"/>
                    </a:cubicBez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 rot="1800000">
                <a:off x="3333899" y="3802538"/>
                <a:ext cx="128619" cy="126167"/>
              </a:xfrm>
              <a:prstGeom prst="ellipse">
                <a:avLst/>
              </a:prstGeom>
              <a:solidFill>
                <a:srgbClr val="D1E8FD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 rot="2465094">
                <a:off x="2468972" y="2819082"/>
                <a:ext cx="405583" cy="244731"/>
              </a:xfrm>
              <a:prstGeom prst="ellipse">
                <a:avLst/>
              </a:prstGeom>
              <a:solidFill>
                <a:srgbClr val="FF9966">
                  <a:alpha val="97000"/>
                </a:srgbClr>
              </a:solidFill>
              <a:ln>
                <a:solidFill>
                  <a:srgbClr val="7F7F7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3310198" y="3274296"/>
                <a:ext cx="206570" cy="206570"/>
              </a:xfrm>
              <a:prstGeom prst="ellipse">
                <a:avLst/>
              </a:prstGeom>
              <a:solidFill>
                <a:srgbClr val="8555C8">
                  <a:alpha val="97000"/>
                </a:srgbClr>
              </a:solidFill>
              <a:ln>
                <a:solidFill>
                  <a:srgbClr val="7F7F7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reeform 44"/>
              <p:cNvSpPr/>
              <p:nvPr/>
            </p:nvSpPr>
            <p:spPr>
              <a:xfrm>
                <a:off x="3278669" y="2867097"/>
                <a:ext cx="70913" cy="373379"/>
              </a:xfrm>
              <a:custGeom>
                <a:avLst/>
                <a:gdLst>
                  <a:gd name="connsiteX0" fmla="*/ 103717 w 103717"/>
                  <a:gd name="connsiteY0" fmla="*/ 0 h 546100"/>
                  <a:gd name="connsiteX1" fmla="*/ 2117 w 103717"/>
                  <a:gd name="connsiteY1" fmla="*/ 241300 h 546100"/>
                  <a:gd name="connsiteX2" fmla="*/ 91017 w 103717"/>
                  <a:gd name="connsiteY2" fmla="*/ 546100 h 546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3717" h="546100">
                    <a:moveTo>
                      <a:pt x="103717" y="0"/>
                    </a:moveTo>
                    <a:cubicBezTo>
                      <a:pt x="53975" y="75141"/>
                      <a:pt x="4234" y="150283"/>
                      <a:pt x="2117" y="241300"/>
                    </a:cubicBezTo>
                    <a:cubicBezTo>
                      <a:pt x="0" y="332317"/>
                      <a:pt x="91017" y="546100"/>
                      <a:pt x="91017" y="546100"/>
                    </a:cubicBezTo>
                  </a:path>
                </a:pathLst>
              </a:cu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Hexagon 45"/>
              <p:cNvSpPr/>
              <p:nvPr/>
            </p:nvSpPr>
            <p:spPr>
              <a:xfrm>
                <a:off x="2813929" y="3483849"/>
                <a:ext cx="220663" cy="212872"/>
              </a:xfrm>
              <a:prstGeom prst="hexagon">
                <a:avLst/>
              </a:prstGeom>
              <a:solidFill>
                <a:srgbClr val="999999"/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2425555" y="3330559"/>
                <a:ext cx="94044" cy="94044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rgbClr val="A6A6A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Arrow Connector 47"/>
              <p:cNvCxnSpPr/>
              <p:nvPr/>
            </p:nvCxnSpPr>
            <p:spPr>
              <a:xfrm rot="10800000">
                <a:off x="2564488" y="3450614"/>
                <a:ext cx="192168" cy="139840"/>
              </a:xfrm>
              <a:prstGeom prst="straightConnector1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rot="10800000" flipV="1">
                <a:off x="3060644" y="3450614"/>
                <a:ext cx="218026" cy="78888"/>
              </a:xfrm>
              <a:prstGeom prst="straightConnector1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 rot="5400000">
                <a:off x="2766629" y="2128565"/>
                <a:ext cx="196248" cy="101648"/>
              </a:xfrm>
              <a:prstGeom prst="straightConnector1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 rot="5400000">
                <a:off x="2458162" y="3166384"/>
                <a:ext cx="212649" cy="96084"/>
              </a:xfrm>
              <a:prstGeom prst="straightConnector1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 rot="16200000" flipH="1">
                <a:off x="2588367" y="2678237"/>
                <a:ext cx="160638" cy="1"/>
              </a:xfrm>
              <a:prstGeom prst="straightConnector1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Freeform 52"/>
              <p:cNvSpPr/>
              <p:nvPr/>
            </p:nvSpPr>
            <p:spPr>
              <a:xfrm>
                <a:off x="3366949" y="3541648"/>
                <a:ext cx="31259" cy="245870"/>
              </a:xfrm>
              <a:custGeom>
                <a:avLst/>
                <a:gdLst>
                  <a:gd name="connsiteX0" fmla="*/ 103717 w 103717"/>
                  <a:gd name="connsiteY0" fmla="*/ 0 h 546100"/>
                  <a:gd name="connsiteX1" fmla="*/ 2117 w 103717"/>
                  <a:gd name="connsiteY1" fmla="*/ 241300 h 546100"/>
                  <a:gd name="connsiteX2" fmla="*/ 91017 w 103717"/>
                  <a:gd name="connsiteY2" fmla="*/ 546100 h 546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3717" h="546100">
                    <a:moveTo>
                      <a:pt x="103717" y="0"/>
                    </a:moveTo>
                    <a:cubicBezTo>
                      <a:pt x="53975" y="75141"/>
                      <a:pt x="4234" y="150283"/>
                      <a:pt x="2117" y="241300"/>
                    </a:cubicBezTo>
                    <a:cubicBezTo>
                      <a:pt x="0" y="332317"/>
                      <a:pt x="91017" y="546100"/>
                      <a:pt x="91017" y="546100"/>
                    </a:cubicBezTo>
                  </a:path>
                </a:pathLst>
              </a:cu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2731850" y="3703013"/>
              <a:ext cx="2173058" cy="2118189"/>
              <a:chOff x="355600" y="1166490"/>
              <a:chExt cx="5317066" cy="5182808"/>
            </a:xfrm>
          </p:grpSpPr>
          <p:sp>
            <p:nvSpPr>
              <p:cNvPr id="7" name="Freeform 6"/>
              <p:cNvSpPr/>
              <p:nvPr/>
            </p:nvSpPr>
            <p:spPr>
              <a:xfrm>
                <a:off x="355600" y="2569058"/>
                <a:ext cx="5300133" cy="2968978"/>
              </a:xfrm>
              <a:custGeom>
                <a:avLst/>
                <a:gdLst>
                  <a:gd name="connsiteX0" fmla="*/ 0 w 5300133"/>
                  <a:gd name="connsiteY0" fmla="*/ 2923822 h 2968978"/>
                  <a:gd name="connsiteX1" fmla="*/ 423333 w 5300133"/>
                  <a:gd name="connsiteY1" fmla="*/ 2906889 h 2968978"/>
                  <a:gd name="connsiteX2" fmla="*/ 254000 w 5300133"/>
                  <a:gd name="connsiteY2" fmla="*/ 2551289 h 2968978"/>
                  <a:gd name="connsiteX3" fmla="*/ 643467 w 5300133"/>
                  <a:gd name="connsiteY3" fmla="*/ 2551289 h 2968978"/>
                  <a:gd name="connsiteX4" fmla="*/ 423333 w 5300133"/>
                  <a:gd name="connsiteY4" fmla="*/ 2127955 h 2968978"/>
                  <a:gd name="connsiteX5" fmla="*/ 846667 w 5300133"/>
                  <a:gd name="connsiteY5" fmla="*/ 2161822 h 2968978"/>
                  <a:gd name="connsiteX6" fmla="*/ 660400 w 5300133"/>
                  <a:gd name="connsiteY6" fmla="*/ 1653822 h 2968978"/>
                  <a:gd name="connsiteX7" fmla="*/ 1049867 w 5300133"/>
                  <a:gd name="connsiteY7" fmla="*/ 1670755 h 2968978"/>
                  <a:gd name="connsiteX8" fmla="*/ 999067 w 5300133"/>
                  <a:gd name="connsiteY8" fmla="*/ 1196622 h 2968978"/>
                  <a:gd name="connsiteX9" fmla="*/ 1371600 w 5300133"/>
                  <a:gd name="connsiteY9" fmla="*/ 1365955 h 2968978"/>
                  <a:gd name="connsiteX10" fmla="*/ 1303867 w 5300133"/>
                  <a:gd name="connsiteY10" fmla="*/ 942622 h 2968978"/>
                  <a:gd name="connsiteX11" fmla="*/ 1659467 w 5300133"/>
                  <a:gd name="connsiteY11" fmla="*/ 1061155 h 2968978"/>
                  <a:gd name="connsiteX12" fmla="*/ 1557867 w 5300133"/>
                  <a:gd name="connsiteY12" fmla="*/ 603955 h 2968978"/>
                  <a:gd name="connsiteX13" fmla="*/ 2015067 w 5300133"/>
                  <a:gd name="connsiteY13" fmla="*/ 756355 h 2968978"/>
                  <a:gd name="connsiteX14" fmla="*/ 1947333 w 5300133"/>
                  <a:gd name="connsiteY14" fmla="*/ 366889 h 2968978"/>
                  <a:gd name="connsiteX15" fmla="*/ 2319867 w 5300133"/>
                  <a:gd name="connsiteY15" fmla="*/ 451555 h 2968978"/>
                  <a:gd name="connsiteX16" fmla="*/ 2336800 w 5300133"/>
                  <a:gd name="connsiteY16" fmla="*/ 95955 h 2968978"/>
                  <a:gd name="connsiteX17" fmla="*/ 2726267 w 5300133"/>
                  <a:gd name="connsiteY17" fmla="*/ 366889 h 2968978"/>
                  <a:gd name="connsiteX18" fmla="*/ 2844800 w 5300133"/>
                  <a:gd name="connsiteY18" fmla="*/ 11289 h 2968978"/>
                  <a:gd name="connsiteX19" fmla="*/ 3064933 w 5300133"/>
                  <a:gd name="connsiteY19" fmla="*/ 299155 h 2968978"/>
                  <a:gd name="connsiteX20" fmla="*/ 3386667 w 5300133"/>
                  <a:gd name="connsiteY20" fmla="*/ 45155 h 2968978"/>
                  <a:gd name="connsiteX21" fmla="*/ 3522133 w 5300133"/>
                  <a:gd name="connsiteY21" fmla="*/ 468489 h 2968978"/>
                  <a:gd name="connsiteX22" fmla="*/ 3810000 w 5300133"/>
                  <a:gd name="connsiteY22" fmla="*/ 197555 h 2968978"/>
                  <a:gd name="connsiteX23" fmla="*/ 3894667 w 5300133"/>
                  <a:gd name="connsiteY23" fmla="*/ 553155 h 2968978"/>
                  <a:gd name="connsiteX24" fmla="*/ 4216400 w 5300133"/>
                  <a:gd name="connsiteY24" fmla="*/ 349955 h 2968978"/>
                  <a:gd name="connsiteX25" fmla="*/ 4301067 w 5300133"/>
                  <a:gd name="connsiteY25" fmla="*/ 739422 h 2968978"/>
                  <a:gd name="connsiteX26" fmla="*/ 4605867 w 5300133"/>
                  <a:gd name="connsiteY26" fmla="*/ 570089 h 2968978"/>
                  <a:gd name="connsiteX27" fmla="*/ 4639733 w 5300133"/>
                  <a:gd name="connsiteY27" fmla="*/ 942622 h 2968978"/>
                  <a:gd name="connsiteX28" fmla="*/ 4978400 w 5300133"/>
                  <a:gd name="connsiteY28" fmla="*/ 824089 h 2968978"/>
                  <a:gd name="connsiteX29" fmla="*/ 4944533 w 5300133"/>
                  <a:gd name="connsiteY29" fmla="*/ 1162755 h 2968978"/>
                  <a:gd name="connsiteX30" fmla="*/ 5300133 w 5300133"/>
                  <a:gd name="connsiteY30" fmla="*/ 1111955 h 2968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300133" h="2968978">
                    <a:moveTo>
                      <a:pt x="0" y="2923822"/>
                    </a:moveTo>
                    <a:cubicBezTo>
                      <a:pt x="190500" y="2946400"/>
                      <a:pt x="381000" y="2968978"/>
                      <a:pt x="423333" y="2906889"/>
                    </a:cubicBezTo>
                    <a:cubicBezTo>
                      <a:pt x="465666" y="2844800"/>
                      <a:pt x="217311" y="2610555"/>
                      <a:pt x="254000" y="2551289"/>
                    </a:cubicBezTo>
                    <a:cubicBezTo>
                      <a:pt x="290689" y="2492023"/>
                      <a:pt x="615245" y="2621845"/>
                      <a:pt x="643467" y="2551289"/>
                    </a:cubicBezTo>
                    <a:cubicBezTo>
                      <a:pt x="671689" y="2480733"/>
                      <a:pt x="389466" y="2192866"/>
                      <a:pt x="423333" y="2127955"/>
                    </a:cubicBezTo>
                    <a:cubicBezTo>
                      <a:pt x="457200" y="2063044"/>
                      <a:pt x="807156" y="2240844"/>
                      <a:pt x="846667" y="2161822"/>
                    </a:cubicBezTo>
                    <a:cubicBezTo>
                      <a:pt x="886178" y="2082800"/>
                      <a:pt x="626533" y="1735666"/>
                      <a:pt x="660400" y="1653822"/>
                    </a:cubicBezTo>
                    <a:cubicBezTo>
                      <a:pt x="694267" y="1571978"/>
                      <a:pt x="993423" y="1746955"/>
                      <a:pt x="1049867" y="1670755"/>
                    </a:cubicBezTo>
                    <a:cubicBezTo>
                      <a:pt x="1106312" y="1594555"/>
                      <a:pt x="945445" y="1247422"/>
                      <a:pt x="999067" y="1196622"/>
                    </a:cubicBezTo>
                    <a:cubicBezTo>
                      <a:pt x="1052689" y="1145822"/>
                      <a:pt x="1320800" y="1408288"/>
                      <a:pt x="1371600" y="1365955"/>
                    </a:cubicBezTo>
                    <a:cubicBezTo>
                      <a:pt x="1422400" y="1323622"/>
                      <a:pt x="1255889" y="993422"/>
                      <a:pt x="1303867" y="942622"/>
                    </a:cubicBezTo>
                    <a:cubicBezTo>
                      <a:pt x="1351845" y="891822"/>
                      <a:pt x="1617134" y="1117599"/>
                      <a:pt x="1659467" y="1061155"/>
                    </a:cubicBezTo>
                    <a:cubicBezTo>
                      <a:pt x="1701800" y="1004711"/>
                      <a:pt x="1498600" y="654755"/>
                      <a:pt x="1557867" y="603955"/>
                    </a:cubicBezTo>
                    <a:cubicBezTo>
                      <a:pt x="1617134" y="553155"/>
                      <a:pt x="1950156" y="795866"/>
                      <a:pt x="2015067" y="756355"/>
                    </a:cubicBezTo>
                    <a:cubicBezTo>
                      <a:pt x="2079978" y="716844"/>
                      <a:pt x="1896533" y="417689"/>
                      <a:pt x="1947333" y="366889"/>
                    </a:cubicBezTo>
                    <a:cubicBezTo>
                      <a:pt x="1998133" y="316089"/>
                      <a:pt x="2254956" y="496711"/>
                      <a:pt x="2319867" y="451555"/>
                    </a:cubicBezTo>
                    <a:cubicBezTo>
                      <a:pt x="2384778" y="406399"/>
                      <a:pt x="2269067" y="110066"/>
                      <a:pt x="2336800" y="95955"/>
                    </a:cubicBezTo>
                    <a:cubicBezTo>
                      <a:pt x="2404533" y="81844"/>
                      <a:pt x="2641600" y="381000"/>
                      <a:pt x="2726267" y="366889"/>
                    </a:cubicBezTo>
                    <a:cubicBezTo>
                      <a:pt x="2810934" y="352778"/>
                      <a:pt x="2788356" y="22578"/>
                      <a:pt x="2844800" y="11289"/>
                    </a:cubicBezTo>
                    <a:cubicBezTo>
                      <a:pt x="2901244" y="0"/>
                      <a:pt x="2974622" y="293511"/>
                      <a:pt x="3064933" y="299155"/>
                    </a:cubicBezTo>
                    <a:cubicBezTo>
                      <a:pt x="3155244" y="304799"/>
                      <a:pt x="3310467" y="16933"/>
                      <a:pt x="3386667" y="45155"/>
                    </a:cubicBezTo>
                    <a:cubicBezTo>
                      <a:pt x="3462867" y="73377"/>
                      <a:pt x="3451578" y="443089"/>
                      <a:pt x="3522133" y="468489"/>
                    </a:cubicBezTo>
                    <a:cubicBezTo>
                      <a:pt x="3592688" y="493889"/>
                      <a:pt x="3747911" y="183444"/>
                      <a:pt x="3810000" y="197555"/>
                    </a:cubicBezTo>
                    <a:cubicBezTo>
                      <a:pt x="3872089" y="211666"/>
                      <a:pt x="3826934" y="527755"/>
                      <a:pt x="3894667" y="553155"/>
                    </a:cubicBezTo>
                    <a:cubicBezTo>
                      <a:pt x="3962400" y="578555"/>
                      <a:pt x="4148667" y="318911"/>
                      <a:pt x="4216400" y="349955"/>
                    </a:cubicBezTo>
                    <a:cubicBezTo>
                      <a:pt x="4284133" y="380999"/>
                      <a:pt x="4236156" y="702733"/>
                      <a:pt x="4301067" y="739422"/>
                    </a:cubicBezTo>
                    <a:cubicBezTo>
                      <a:pt x="4365978" y="776111"/>
                      <a:pt x="4549423" y="536222"/>
                      <a:pt x="4605867" y="570089"/>
                    </a:cubicBezTo>
                    <a:cubicBezTo>
                      <a:pt x="4662311" y="603956"/>
                      <a:pt x="4577644" y="900289"/>
                      <a:pt x="4639733" y="942622"/>
                    </a:cubicBezTo>
                    <a:cubicBezTo>
                      <a:pt x="4701822" y="984955"/>
                      <a:pt x="4927600" y="787400"/>
                      <a:pt x="4978400" y="824089"/>
                    </a:cubicBezTo>
                    <a:cubicBezTo>
                      <a:pt x="5029200" y="860778"/>
                      <a:pt x="4890911" y="1114777"/>
                      <a:pt x="4944533" y="1162755"/>
                    </a:cubicBezTo>
                    <a:cubicBezTo>
                      <a:pt x="4998155" y="1210733"/>
                      <a:pt x="5300133" y="1111955"/>
                      <a:pt x="5300133" y="1111955"/>
                    </a:cubicBezTo>
                  </a:path>
                </a:pathLst>
              </a:custGeom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 7"/>
              <p:cNvSpPr/>
              <p:nvPr/>
            </p:nvSpPr>
            <p:spPr>
              <a:xfrm>
                <a:off x="372533" y="2577525"/>
                <a:ext cx="5300133" cy="2895599"/>
              </a:xfrm>
              <a:custGeom>
                <a:avLst/>
                <a:gdLst>
                  <a:gd name="connsiteX0" fmla="*/ 0 w 5300133"/>
                  <a:gd name="connsiteY0" fmla="*/ 2813755 h 2895599"/>
                  <a:gd name="connsiteX1" fmla="*/ 440267 w 5300133"/>
                  <a:gd name="connsiteY1" fmla="*/ 2830688 h 2895599"/>
                  <a:gd name="connsiteX2" fmla="*/ 254000 w 5300133"/>
                  <a:gd name="connsiteY2" fmla="*/ 2424288 h 2895599"/>
                  <a:gd name="connsiteX3" fmla="*/ 711200 w 5300133"/>
                  <a:gd name="connsiteY3" fmla="*/ 2475088 h 2895599"/>
                  <a:gd name="connsiteX4" fmla="*/ 423333 w 5300133"/>
                  <a:gd name="connsiteY4" fmla="*/ 2000955 h 2895599"/>
                  <a:gd name="connsiteX5" fmla="*/ 931333 w 5300133"/>
                  <a:gd name="connsiteY5" fmla="*/ 2119488 h 2895599"/>
                  <a:gd name="connsiteX6" fmla="*/ 694267 w 5300133"/>
                  <a:gd name="connsiteY6" fmla="*/ 1492955 h 2895599"/>
                  <a:gd name="connsiteX7" fmla="*/ 1134533 w 5300133"/>
                  <a:gd name="connsiteY7" fmla="*/ 1645355 h 2895599"/>
                  <a:gd name="connsiteX8" fmla="*/ 1049867 w 5300133"/>
                  <a:gd name="connsiteY8" fmla="*/ 1154288 h 2895599"/>
                  <a:gd name="connsiteX9" fmla="*/ 1490133 w 5300133"/>
                  <a:gd name="connsiteY9" fmla="*/ 1323622 h 2895599"/>
                  <a:gd name="connsiteX10" fmla="*/ 1354667 w 5300133"/>
                  <a:gd name="connsiteY10" fmla="*/ 883355 h 2895599"/>
                  <a:gd name="connsiteX11" fmla="*/ 1778000 w 5300133"/>
                  <a:gd name="connsiteY11" fmla="*/ 984955 h 2895599"/>
                  <a:gd name="connsiteX12" fmla="*/ 1625600 w 5300133"/>
                  <a:gd name="connsiteY12" fmla="*/ 510822 h 2895599"/>
                  <a:gd name="connsiteX13" fmla="*/ 2082800 w 5300133"/>
                  <a:gd name="connsiteY13" fmla="*/ 680155 h 2895599"/>
                  <a:gd name="connsiteX14" fmla="*/ 2065867 w 5300133"/>
                  <a:gd name="connsiteY14" fmla="*/ 307622 h 2895599"/>
                  <a:gd name="connsiteX15" fmla="*/ 2404533 w 5300133"/>
                  <a:gd name="connsiteY15" fmla="*/ 375355 h 2895599"/>
                  <a:gd name="connsiteX16" fmla="*/ 2421467 w 5300133"/>
                  <a:gd name="connsiteY16" fmla="*/ 87488 h 2895599"/>
                  <a:gd name="connsiteX17" fmla="*/ 2827867 w 5300133"/>
                  <a:gd name="connsiteY17" fmla="*/ 324555 h 2895599"/>
                  <a:gd name="connsiteX18" fmla="*/ 2929467 w 5300133"/>
                  <a:gd name="connsiteY18" fmla="*/ 2822 h 2895599"/>
                  <a:gd name="connsiteX19" fmla="*/ 3166533 w 5300133"/>
                  <a:gd name="connsiteY19" fmla="*/ 307622 h 2895599"/>
                  <a:gd name="connsiteX20" fmla="*/ 3488267 w 5300133"/>
                  <a:gd name="connsiteY20" fmla="*/ 70555 h 2895599"/>
                  <a:gd name="connsiteX21" fmla="*/ 3606800 w 5300133"/>
                  <a:gd name="connsiteY21" fmla="*/ 493888 h 2895599"/>
                  <a:gd name="connsiteX22" fmla="*/ 3911600 w 5300133"/>
                  <a:gd name="connsiteY22" fmla="*/ 239888 h 2895599"/>
                  <a:gd name="connsiteX23" fmla="*/ 4013200 w 5300133"/>
                  <a:gd name="connsiteY23" fmla="*/ 612422 h 2895599"/>
                  <a:gd name="connsiteX24" fmla="*/ 4301067 w 5300133"/>
                  <a:gd name="connsiteY24" fmla="*/ 392288 h 2895599"/>
                  <a:gd name="connsiteX25" fmla="*/ 4402667 w 5300133"/>
                  <a:gd name="connsiteY25" fmla="*/ 747888 h 2895599"/>
                  <a:gd name="connsiteX26" fmla="*/ 4758267 w 5300133"/>
                  <a:gd name="connsiteY26" fmla="*/ 595488 h 2895599"/>
                  <a:gd name="connsiteX27" fmla="*/ 4724400 w 5300133"/>
                  <a:gd name="connsiteY27" fmla="*/ 1052688 h 2895599"/>
                  <a:gd name="connsiteX28" fmla="*/ 5063067 w 5300133"/>
                  <a:gd name="connsiteY28" fmla="*/ 934155 h 2895599"/>
                  <a:gd name="connsiteX29" fmla="*/ 5029200 w 5300133"/>
                  <a:gd name="connsiteY29" fmla="*/ 1154288 h 2895599"/>
                  <a:gd name="connsiteX30" fmla="*/ 5300133 w 5300133"/>
                  <a:gd name="connsiteY30" fmla="*/ 1188155 h 2895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300133" h="2895599">
                    <a:moveTo>
                      <a:pt x="0" y="2813755"/>
                    </a:moveTo>
                    <a:cubicBezTo>
                      <a:pt x="198967" y="2854677"/>
                      <a:pt x="397934" y="2895599"/>
                      <a:pt x="440267" y="2830688"/>
                    </a:cubicBezTo>
                    <a:cubicBezTo>
                      <a:pt x="482600" y="2765777"/>
                      <a:pt x="208844" y="2483555"/>
                      <a:pt x="254000" y="2424288"/>
                    </a:cubicBezTo>
                    <a:cubicBezTo>
                      <a:pt x="299156" y="2365021"/>
                      <a:pt x="682978" y="2545644"/>
                      <a:pt x="711200" y="2475088"/>
                    </a:cubicBezTo>
                    <a:cubicBezTo>
                      <a:pt x="739422" y="2404533"/>
                      <a:pt x="386644" y="2060222"/>
                      <a:pt x="423333" y="2000955"/>
                    </a:cubicBezTo>
                    <a:cubicBezTo>
                      <a:pt x="460022" y="1941688"/>
                      <a:pt x="886177" y="2204155"/>
                      <a:pt x="931333" y="2119488"/>
                    </a:cubicBezTo>
                    <a:cubicBezTo>
                      <a:pt x="976489" y="2034821"/>
                      <a:pt x="660400" y="1571977"/>
                      <a:pt x="694267" y="1492955"/>
                    </a:cubicBezTo>
                    <a:cubicBezTo>
                      <a:pt x="728134" y="1413933"/>
                      <a:pt x="1075266" y="1701800"/>
                      <a:pt x="1134533" y="1645355"/>
                    </a:cubicBezTo>
                    <a:cubicBezTo>
                      <a:pt x="1193800" y="1588910"/>
                      <a:pt x="990600" y="1207910"/>
                      <a:pt x="1049867" y="1154288"/>
                    </a:cubicBezTo>
                    <a:cubicBezTo>
                      <a:pt x="1109134" y="1100666"/>
                      <a:pt x="1439333" y="1368777"/>
                      <a:pt x="1490133" y="1323622"/>
                    </a:cubicBezTo>
                    <a:cubicBezTo>
                      <a:pt x="1540933" y="1278467"/>
                      <a:pt x="1306689" y="939800"/>
                      <a:pt x="1354667" y="883355"/>
                    </a:cubicBezTo>
                    <a:cubicBezTo>
                      <a:pt x="1402645" y="826911"/>
                      <a:pt x="1732845" y="1047044"/>
                      <a:pt x="1778000" y="984955"/>
                    </a:cubicBezTo>
                    <a:cubicBezTo>
                      <a:pt x="1823155" y="922866"/>
                      <a:pt x="1574800" y="561622"/>
                      <a:pt x="1625600" y="510822"/>
                    </a:cubicBezTo>
                    <a:cubicBezTo>
                      <a:pt x="1676400" y="460022"/>
                      <a:pt x="2009422" y="714022"/>
                      <a:pt x="2082800" y="680155"/>
                    </a:cubicBezTo>
                    <a:cubicBezTo>
                      <a:pt x="2156178" y="646288"/>
                      <a:pt x="2012245" y="358422"/>
                      <a:pt x="2065867" y="307622"/>
                    </a:cubicBezTo>
                    <a:cubicBezTo>
                      <a:pt x="2119489" y="256822"/>
                      <a:pt x="2345267" y="412044"/>
                      <a:pt x="2404533" y="375355"/>
                    </a:cubicBezTo>
                    <a:cubicBezTo>
                      <a:pt x="2463799" y="338666"/>
                      <a:pt x="2350911" y="95955"/>
                      <a:pt x="2421467" y="87488"/>
                    </a:cubicBezTo>
                    <a:cubicBezTo>
                      <a:pt x="2492023" y="79021"/>
                      <a:pt x="2743200" y="338666"/>
                      <a:pt x="2827867" y="324555"/>
                    </a:cubicBezTo>
                    <a:cubicBezTo>
                      <a:pt x="2912534" y="310444"/>
                      <a:pt x="2873023" y="5644"/>
                      <a:pt x="2929467" y="2822"/>
                    </a:cubicBezTo>
                    <a:cubicBezTo>
                      <a:pt x="2985911" y="0"/>
                      <a:pt x="3073400" y="296333"/>
                      <a:pt x="3166533" y="307622"/>
                    </a:cubicBezTo>
                    <a:cubicBezTo>
                      <a:pt x="3259666" y="318911"/>
                      <a:pt x="3414889" y="39511"/>
                      <a:pt x="3488267" y="70555"/>
                    </a:cubicBezTo>
                    <a:cubicBezTo>
                      <a:pt x="3561645" y="101599"/>
                      <a:pt x="3536245" y="465666"/>
                      <a:pt x="3606800" y="493888"/>
                    </a:cubicBezTo>
                    <a:cubicBezTo>
                      <a:pt x="3677356" y="522110"/>
                      <a:pt x="3843867" y="220132"/>
                      <a:pt x="3911600" y="239888"/>
                    </a:cubicBezTo>
                    <a:cubicBezTo>
                      <a:pt x="3979333" y="259644"/>
                      <a:pt x="3948289" y="587022"/>
                      <a:pt x="4013200" y="612422"/>
                    </a:cubicBezTo>
                    <a:cubicBezTo>
                      <a:pt x="4078111" y="637822"/>
                      <a:pt x="4236156" y="369710"/>
                      <a:pt x="4301067" y="392288"/>
                    </a:cubicBezTo>
                    <a:cubicBezTo>
                      <a:pt x="4365978" y="414866"/>
                      <a:pt x="4326467" y="714021"/>
                      <a:pt x="4402667" y="747888"/>
                    </a:cubicBezTo>
                    <a:cubicBezTo>
                      <a:pt x="4478867" y="781755"/>
                      <a:pt x="4704645" y="544688"/>
                      <a:pt x="4758267" y="595488"/>
                    </a:cubicBezTo>
                    <a:cubicBezTo>
                      <a:pt x="4811889" y="646288"/>
                      <a:pt x="4673600" y="996243"/>
                      <a:pt x="4724400" y="1052688"/>
                    </a:cubicBezTo>
                    <a:cubicBezTo>
                      <a:pt x="4775200" y="1109133"/>
                      <a:pt x="5012267" y="917222"/>
                      <a:pt x="5063067" y="934155"/>
                    </a:cubicBezTo>
                    <a:cubicBezTo>
                      <a:pt x="5113867" y="951088"/>
                      <a:pt x="4989689" y="1111955"/>
                      <a:pt x="5029200" y="1154288"/>
                    </a:cubicBezTo>
                    <a:cubicBezTo>
                      <a:pt x="5068711" y="1196621"/>
                      <a:pt x="5300133" y="1188155"/>
                      <a:pt x="5300133" y="1188155"/>
                    </a:cubicBezTo>
                  </a:path>
                </a:pathLst>
              </a:custGeom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>
                <a:spLocks noChangeAspect="1"/>
              </p:cNvSpPr>
              <p:nvPr/>
            </p:nvSpPr>
            <p:spPr>
              <a:xfrm>
                <a:off x="2858107" y="2212622"/>
                <a:ext cx="508418" cy="727954"/>
              </a:xfrm>
              <a:prstGeom prst="rect">
                <a:avLst/>
              </a:prstGeom>
              <a:solidFill>
                <a:srgbClr val="66CCF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</a:rPr>
                  <a:t>A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910639" y="1166490"/>
                <a:ext cx="1857592" cy="1227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SNP</a:t>
                </a: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2942772" y="2940575"/>
                <a:ext cx="601031" cy="446092"/>
              </a:xfrm>
              <a:prstGeom prst="ellipse">
                <a:avLst/>
              </a:prstGeom>
              <a:solidFill>
                <a:srgbClr val="0066CC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 11"/>
              <p:cNvSpPr/>
              <p:nvPr/>
            </p:nvSpPr>
            <p:spPr>
              <a:xfrm rot="1449389">
                <a:off x="3476071" y="3335868"/>
                <a:ext cx="787400" cy="156633"/>
              </a:xfrm>
              <a:custGeom>
                <a:avLst/>
                <a:gdLst>
                  <a:gd name="connsiteX0" fmla="*/ 0 w 787400"/>
                  <a:gd name="connsiteY0" fmla="*/ 29633 h 156633"/>
                  <a:gd name="connsiteX1" fmla="*/ 114300 w 787400"/>
                  <a:gd name="connsiteY1" fmla="*/ 156633 h 156633"/>
                  <a:gd name="connsiteX2" fmla="*/ 203200 w 787400"/>
                  <a:gd name="connsiteY2" fmla="*/ 29633 h 156633"/>
                  <a:gd name="connsiteX3" fmla="*/ 330200 w 787400"/>
                  <a:gd name="connsiteY3" fmla="*/ 143933 h 156633"/>
                  <a:gd name="connsiteX4" fmla="*/ 419100 w 787400"/>
                  <a:gd name="connsiteY4" fmla="*/ 4233 h 156633"/>
                  <a:gd name="connsiteX5" fmla="*/ 520700 w 787400"/>
                  <a:gd name="connsiteY5" fmla="*/ 118533 h 156633"/>
                  <a:gd name="connsiteX6" fmla="*/ 609600 w 787400"/>
                  <a:gd name="connsiteY6" fmla="*/ 16933 h 156633"/>
                  <a:gd name="connsiteX7" fmla="*/ 698500 w 787400"/>
                  <a:gd name="connsiteY7" fmla="*/ 118533 h 156633"/>
                  <a:gd name="connsiteX8" fmla="*/ 787400 w 787400"/>
                  <a:gd name="connsiteY8" fmla="*/ 4233 h 156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87400" h="156633">
                    <a:moveTo>
                      <a:pt x="0" y="29633"/>
                    </a:moveTo>
                    <a:cubicBezTo>
                      <a:pt x="40216" y="93133"/>
                      <a:pt x="80433" y="156633"/>
                      <a:pt x="114300" y="156633"/>
                    </a:cubicBezTo>
                    <a:cubicBezTo>
                      <a:pt x="148167" y="156633"/>
                      <a:pt x="167217" y="31750"/>
                      <a:pt x="203200" y="29633"/>
                    </a:cubicBezTo>
                    <a:cubicBezTo>
                      <a:pt x="239183" y="27516"/>
                      <a:pt x="294217" y="148166"/>
                      <a:pt x="330200" y="143933"/>
                    </a:cubicBezTo>
                    <a:cubicBezTo>
                      <a:pt x="366183" y="139700"/>
                      <a:pt x="387350" y="8466"/>
                      <a:pt x="419100" y="4233"/>
                    </a:cubicBezTo>
                    <a:cubicBezTo>
                      <a:pt x="450850" y="0"/>
                      <a:pt x="488950" y="116416"/>
                      <a:pt x="520700" y="118533"/>
                    </a:cubicBezTo>
                    <a:cubicBezTo>
                      <a:pt x="552450" y="120650"/>
                      <a:pt x="579967" y="16933"/>
                      <a:pt x="609600" y="16933"/>
                    </a:cubicBezTo>
                    <a:cubicBezTo>
                      <a:pt x="639233" y="16933"/>
                      <a:pt x="668867" y="120650"/>
                      <a:pt x="698500" y="118533"/>
                    </a:cubicBezTo>
                    <a:cubicBezTo>
                      <a:pt x="728133" y="116416"/>
                      <a:pt x="787400" y="4233"/>
                      <a:pt x="787400" y="4233"/>
                    </a:cubicBezTo>
                  </a:path>
                </a:pathLst>
              </a:custGeom>
              <a:ln>
                <a:solidFill>
                  <a:srgbClr val="33993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78"/>
              <p:cNvGrpSpPr/>
              <p:nvPr/>
            </p:nvGrpSpPr>
            <p:grpSpPr>
              <a:xfrm>
                <a:off x="3861962" y="4100404"/>
                <a:ext cx="866213" cy="278330"/>
                <a:chOff x="4051226" y="4230470"/>
                <a:chExt cx="866213" cy="278330"/>
              </a:xfrm>
            </p:grpSpPr>
            <p:sp>
              <p:nvSpPr>
                <p:cNvPr id="32" name="Freeform 31"/>
                <p:cNvSpPr>
                  <a:spLocks noChangeAspect="1"/>
                </p:cNvSpPr>
                <p:nvPr/>
              </p:nvSpPr>
              <p:spPr>
                <a:xfrm rot="791434">
                  <a:off x="4160285" y="4425325"/>
                  <a:ext cx="419638" cy="83475"/>
                </a:xfrm>
                <a:custGeom>
                  <a:avLst/>
                  <a:gdLst>
                    <a:gd name="connsiteX0" fmla="*/ 0 w 787400"/>
                    <a:gd name="connsiteY0" fmla="*/ 29633 h 156633"/>
                    <a:gd name="connsiteX1" fmla="*/ 114300 w 787400"/>
                    <a:gd name="connsiteY1" fmla="*/ 156633 h 156633"/>
                    <a:gd name="connsiteX2" fmla="*/ 203200 w 787400"/>
                    <a:gd name="connsiteY2" fmla="*/ 29633 h 156633"/>
                    <a:gd name="connsiteX3" fmla="*/ 330200 w 787400"/>
                    <a:gd name="connsiteY3" fmla="*/ 143933 h 156633"/>
                    <a:gd name="connsiteX4" fmla="*/ 419100 w 787400"/>
                    <a:gd name="connsiteY4" fmla="*/ 4233 h 156633"/>
                    <a:gd name="connsiteX5" fmla="*/ 520700 w 787400"/>
                    <a:gd name="connsiteY5" fmla="*/ 118533 h 156633"/>
                    <a:gd name="connsiteX6" fmla="*/ 609600 w 787400"/>
                    <a:gd name="connsiteY6" fmla="*/ 16933 h 156633"/>
                    <a:gd name="connsiteX7" fmla="*/ 698500 w 787400"/>
                    <a:gd name="connsiteY7" fmla="*/ 118533 h 156633"/>
                    <a:gd name="connsiteX8" fmla="*/ 787400 w 787400"/>
                    <a:gd name="connsiteY8" fmla="*/ 4233 h 156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87400" h="156633">
                      <a:moveTo>
                        <a:pt x="0" y="29633"/>
                      </a:moveTo>
                      <a:cubicBezTo>
                        <a:pt x="40216" y="93133"/>
                        <a:pt x="80433" y="156633"/>
                        <a:pt x="114300" y="156633"/>
                      </a:cubicBezTo>
                      <a:cubicBezTo>
                        <a:pt x="148167" y="156633"/>
                        <a:pt x="167217" y="31750"/>
                        <a:pt x="203200" y="29633"/>
                      </a:cubicBezTo>
                      <a:cubicBezTo>
                        <a:pt x="239183" y="27516"/>
                        <a:pt x="294217" y="148166"/>
                        <a:pt x="330200" y="143933"/>
                      </a:cubicBezTo>
                      <a:cubicBezTo>
                        <a:pt x="366183" y="139700"/>
                        <a:pt x="387350" y="8466"/>
                        <a:pt x="419100" y="4233"/>
                      </a:cubicBezTo>
                      <a:cubicBezTo>
                        <a:pt x="450850" y="0"/>
                        <a:pt x="488950" y="116416"/>
                        <a:pt x="520700" y="118533"/>
                      </a:cubicBezTo>
                      <a:cubicBezTo>
                        <a:pt x="552450" y="120650"/>
                        <a:pt x="579967" y="16933"/>
                        <a:pt x="609600" y="16933"/>
                      </a:cubicBezTo>
                      <a:cubicBezTo>
                        <a:pt x="639233" y="16933"/>
                        <a:pt x="668867" y="120650"/>
                        <a:pt x="698500" y="118533"/>
                      </a:cubicBezTo>
                      <a:cubicBezTo>
                        <a:pt x="728133" y="116416"/>
                        <a:pt x="787400" y="4233"/>
                        <a:pt x="787400" y="4233"/>
                      </a:cubicBezTo>
                    </a:path>
                  </a:pathLst>
                </a:custGeom>
                <a:ln>
                  <a:solidFill>
                    <a:srgbClr val="339933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Freeform 32"/>
                <p:cNvSpPr>
                  <a:spLocks noChangeAspect="1"/>
                </p:cNvSpPr>
                <p:nvPr/>
              </p:nvSpPr>
              <p:spPr>
                <a:xfrm rot="791434">
                  <a:off x="4051226" y="4286347"/>
                  <a:ext cx="419638" cy="83475"/>
                </a:xfrm>
                <a:custGeom>
                  <a:avLst/>
                  <a:gdLst>
                    <a:gd name="connsiteX0" fmla="*/ 0 w 787400"/>
                    <a:gd name="connsiteY0" fmla="*/ 29633 h 156633"/>
                    <a:gd name="connsiteX1" fmla="*/ 114300 w 787400"/>
                    <a:gd name="connsiteY1" fmla="*/ 156633 h 156633"/>
                    <a:gd name="connsiteX2" fmla="*/ 203200 w 787400"/>
                    <a:gd name="connsiteY2" fmla="*/ 29633 h 156633"/>
                    <a:gd name="connsiteX3" fmla="*/ 330200 w 787400"/>
                    <a:gd name="connsiteY3" fmla="*/ 143933 h 156633"/>
                    <a:gd name="connsiteX4" fmla="*/ 419100 w 787400"/>
                    <a:gd name="connsiteY4" fmla="*/ 4233 h 156633"/>
                    <a:gd name="connsiteX5" fmla="*/ 520700 w 787400"/>
                    <a:gd name="connsiteY5" fmla="*/ 118533 h 156633"/>
                    <a:gd name="connsiteX6" fmla="*/ 609600 w 787400"/>
                    <a:gd name="connsiteY6" fmla="*/ 16933 h 156633"/>
                    <a:gd name="connsiteX7" fmla="*/ 698500 w 787400"/>
                    <a:gd name="connsiteY7" fmla="*/ 118533 h 156633"/>
                    <a:gd name="connsiteX8" fmla="*/ 787400 w 787400"/>
                    <a:gd name="connsiteY8" fmla="*/ 4233 h 156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87400" h="156633">
                      <a:moveTo>
                        <a:pt x="0" y="29633"/>
                      </a:moveTo>
                      <a:cubicBezTo>
                        <a:pt x="40216" y="93133"/>
                        <a:pt x="80433" y="156633"/>
                        <a:pt x="114300" y="156633"/>
                      </a:cubicBezTo>
                      <a:cubicBezTo>
                        <a:pt x="148167" y="156633"/>
                        <a:pt x="167217" y="31750"/>
                        <a:pt x="203200" y="29633"/>
                      </a:cubicBezTo>
                      <a:cubicBezTo>
                        <a:pt x="239183" y="27516"/>
                        <a:pt x="294217" y="148166"/>
                        <a:pt x="330200" y="143933"/>
                      </a:cubicBezTo>
                      <a:cubicBezTo>
                        <a:pt x="366183" y="139700"/>
                        <a:pt x="387350" y="8466"/>
                        <a:pt x="419100" y="4233"/>
                      </a:cubicBezTo>
                      <a:cubicBezTo>
                        <a:pt x="450850" y="0"/>
                        <a:pt x="488950" y="116416"/>
                        <a:pt x="520700" y="118533"/>
                      </a:cubicBezTo>
                      <a:cubicBezTo>
                        <a:pt x="552450" y="120650"/>
                        <a:pt x="579967" y="16933"/>
                        <a:pt x="609600" y="16933"/>
                      </a:cubicBezTo>
                      <a:cubicBezTo>
                        <a:pt x="639233" y="16933"/>
                        <a:pt x="668867" y="120650"/>
                        <a:pt x="698500" y="118533"/>
                      </a:cubicBezTo>
                      <a:cubicBezTo>
                        <a:pt x="728133" y="116416"/>
                        <a:pt x="787400" y="4233"/>
                        <a:pt x="787400" y="4233"/>
                      </a:cubicBezTo>
                    </a:path>
                  </a:pathLst>
                </a:custGeom>
                <a:ln>
                  <a:solidFill>
                    <a:srgbClr val="339933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Freeform 33"/>
                <p:cNvSpPr>
                  <a:spLocks noChangeAspect="1"/>
                </p:cNvSpPr>
                <p:nvPr/>
              </p:nvSpPr>
              <p:spPr>
                <a:xfrm rot="791434">
                  <a:off x="4382612" y="4230470"/>
                  <a:ext cx="419638" cy="83475"/>
                </a:xfrm>
                <a:custGeom>
                  <a:avLst/>
                  <a:gdLst>
                    <a:gd name="connsiteX0" fmla="*/ 0 w 787400"/>
                    <a:gd name="connsiteY0" fmla="*/ 29633 h 156633"/>
                    <a:gd name="connsiteX1" fmla="*/ 114300 w 787400"/>
                    <a:gd name="connsiteY1" fmla="*/ 156633 h 156633"/>
                    <a:gd name="connsiteX2" fmla="*/ 203200 w 787400"/>
                    <a:gd name="connsiteY2" fmla="*/ 29633 h 156633"/>
                    <a:gd name="connsiteX3" fmla="*/ 330200 w 787400"/>
                    <a:gd name="connsiteY3" fmla="*/ 143933 h 156633"/>
                    <a:gd name="connsiteX4" fmla="*/ 419100 w 787400"/>
                    <a:gd name="connsiteY4" fmla="*/ 4233 h 156633"/>
                    <a:gd name="connsiteX5" fmla="*/ 520700 w 787400"/>
                    <a:gd name="connsiteY5" fmla="*/ 118533 h 156633"/>
                    <a:gd name="connsiteX6" fmla="*/ 609600 w 787400"/>
                    <a:gd name="connsiteY6" fmla="*/ 16933 h 156633"/>
                    <a:gd name="connsiteX7" fmla="*/ 698500 w 787400"/>
                    <a:gd name="connsiteY7" fmla="*/ 118533 h 156633"/>
                    <a:gd name="connsiteX8" fmla="*/ 787400 w 787400"/>
                    <a:gd name="connsiteY8" fmla="*/ 4233 h 156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87400" h="156633">
                      <a:moveTo>
                        <a:pt x="0" y="29633"/>
                      </a:moveTo>
                      <a:cubicBezTo>
                        <a:pt x="40216" y="93133"/>
                        <a:pt x="80433" y="156633"/>
                        <a:pt x="114300" y="156633"/>
                      </a:cubicBezTo>
                      <a:cubicBezTo>
                        <a:pt x="148167" y="156633"/>
                        <a:pt x="167217" y="31750"/>
                        <a:pt x="203200" y="29633"/>
                      </a:cubicBezTo>
                      <a:cubicBezTo>
                        <a:pt x="239183" y="27516"/>
                        <a:pt x="294217" y="148166"/>
                        <a:pt x="330200" y="143933"/>
                      </a:cubicBezTo>
                      <a:cubicBezTo>
                        <a:pt x="366183" y="139700"/>
                        <a:pt x="387350" y="8466"/>
                        <a:pt x="419100" y="4233"/>
                      </a:cubicBezTo>
                      <a:cubicBezTo>
                        <a:pt x="450850" y="0"/>
                        <a:pt x="488950" y="116416"/>
                        <a:pt x="520700" y="118533"/>
                      </a:cubicBezTo>
                      <a:cubicBezTo>
                        <a:pt x="552450" y="120650"/>
                        <a:pt x="579967" y="16933"/>
                        <a:pt x="609600" y="16933"/>
                      </a:cubicBezTo>
                      <a:cubicBezTo>
                        <a:pt x="639233" y="16933"/>
                        <a:pt x="668867" y="120650"/>
                        <a:pt x="698500" y="118533"/>
                      </a:cubicBezTo>
                      <a:cubicBezTo>
                        <a:pt x="728133" y="116416"/>
                        <a:pt x="787400" y="4233"/>
                        <a:pt x="787400" y="4233"/>
                      </a:cubicBezTo>
                    </a:path>
                  </a:pathLst>
                </a:custGeom>
                <a:ln>
                  <a:solidFill>
                    <a:srgbClr val="339933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Freeform 34"/>
                <p:cNvSpPr>
                  <a:spLocks noChangeAspect="1"/>
                </p:cNvSpPr>
                <p:nvPr/>
              </p:nvSpPr>
              <p:spPr>
                <a:xfrm rot="791434">
                  <a:off x="4497801" y="4425325"/>
                  <a:ext cx="419638" cy="83475"/>
                </a:xfrm>
                <a:custGeom>
                  <a:avLst/>
                  <a:gdLst>
                    <a:gd name="connsiteX0" fmla="*/ 0 w 787400"/>
                    <a:gd name="connsiteY0" fmla="*/ 29633 h 156633"/>
                    <a:gd name="connsiteX1" fmla="*/ 114300 w 787400"/>
                    <a:gd name="connsiteY1" fmla="*/ 156633 h 156633"/>
                    <a:gd name="connsiteX2" fmla="*/ 203200 w 787400"/>
                    <a:gd name="connsiteY2" fmla="*/ 29633 h 156633"/>
                    <a:gd name="connsiteX3" fmla="*/ 330200 w 787400"/>
                    <a:gd name="connsiteY3" fmla="*/ 143933 h 156633"/>
                    <a:gd name="connsiteX4" fmla="*/ 419100 w 787400"/>
                    <a:gd name="connsiteY4" fmla="*/ 4233 h 156633"/>
                    <a:gd name="connsiteX5" fmla="*/ 520700 w 787400"/>
                    <a:gd name="connsiteY5" fmla="*/ 118533 h 156633"/>
                    <a:gd name="connsiteX6" fmla="*/ 609600 w 787400"/>
                    <a:gd name="connsiteY6" fmla="*/ 16933 h 156633"/>
                    <a:gd name="connsiteX7" fmla="*/ 698500 w 787400"/>
                    <a:gd name="connsiteY7" fmla="*/ 118533 h 156633"/>
                    <a:gd name="connsiteX8" fmla="*/ 787400 w 787400"/>
                    <a:gd name="connsiteY8" fmla="*/ 4233 h 156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87400" h="156633">
                      <a:moveTo>
                        <a:pt x="0" y="29633"/>
                      </a:moveTo>
                      <a:cubicBezTo>
                        <a:pt x="40216" y="93133"/>
                        <a:pt x="80433" y="156633"/>
                        <a:pt x="114300" y="156633"/>
                      </a:cubicBezTo>
                      <a:cubicBezTo>
                        <a:pt x="148167" y="156633"/>
                        <a:pt x="167217" y="31750"/>
                        <a:pt x="203200" y="29633"/>
                      </a:cubicBezTo>
                      <a:cubicBezTo>
                        <a:pt x="239183" y="27516"/>
                        <a:pt x="294217" y="148166"/>
                        <a:pt x="330200" y="143933"/>
                      </a:cubicBezTo>
                      <a:cubicBezTo>
                        <a:pt x="366183" y="139700"/>
                        <a:pt x="387350" y="8466"/>
                        <a:pt x="419100" y="4233"/>
                      </a:cubicBezTo>
                      <a:cubicBezTo>
                        <a:pt x="450850" y="0"/>
                        <a:pt x="488950" y="116416"/>
                        <a:pt x="520700" y="118533"/>
                      </a:cubicBezTo>
                      <a:cubicBezTo>
                        <a:pt x="552450" y="120650"/>
                        <a:pt x="579967" y="16933"/>
                        <a:pt x="609600" y="16933"/>
                      </a:cubicBezTo>
                      <a:cubicBezTo>
                        <a:pt x="639233" y="16933"/>
                        <a:pt x="668867" y="120650"/>
                        <a:pt x="698500" y="118533"/>
                      </a:cubicBezTo>
                      <a:cubicBezTo>
                        <a:pt x="728133" y="116416"/>
                        <a:pt x="787400" y="4233"/>
                        <a:pt x="787400" y="4233"/>
                      </a:cubicBezTo>
                    </a:path>
                  </a:pathLst>
                </a:custGeom>
                <a:ln>
                  <a:solidFill>
                    <a:srgbClr val="339933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" name="Oval 13"/>
              <p:cNvSpPr/>
              <p:nvPr/>
            </p:nvSpPr>
            <p:spPr>
              <a:xfrm rot="18000000">
                <a:off x="713379" y="5128200"/>
                <a:ext cx="601031" cy="446092"/>
              </a:xfrm>
              <a:prstGeom prst="ellipse">
                <a:avLst/>
              </a:prstGeom>
              <a:solidFill>
                <a:srgbClr val="0066CC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 14"/>
              <p:cNvSpPr/>
              <p:nvPr/>
            </p:nvSpPr>
            <p:spPr>
              <a:xfrm rot="15463687">
                <a:off x="661014" y="5877281"/>
                <a:ext cx="787400" cy="156633"/>
              </a:xfrm>
              <a:custGeom>
                <a:avLst/>
                <a:gdLst>
                  <a:gd name="connsiteX0" fmla="*/ 0 w 787400"/>
                  <a:gd name="connsiteY0" fmla="*/ 29633 h 156633"/>
                  <a:gd name="connsiteX1" fmla="*/ 114300 w 787400"/>
                  <a:gd name="connsiteY1" fmla="*/ 156633 h 156633"/>
                  <a:gd name="connsiteX2" fmla="*/ 203200 w 787400"/>
                  <a:gd name="connsiteY2" fmla="*/ 29633 h 156633"/>
                  <a:gd name="connsiteX3" fmla="*/ 330200 w 787400"/>
                  <a:gd name="connsiteY3" fmla="*/ 143933 h 156633"/>
                  <a:gd name="connsiteX4" fmla="*/ 419100 w 787400"/>
                  <a:gd name="connsiteY4" fmla="*/ 4233 h 156633"/>
                  <a:gd name="connsiteX5" fmla="*/ 520700 w 787400"/>
                  <a:gd name="connsiteY5" fmla="*/ 118533 h 156633"/>
                  <a:gd name="connsiteX6" fmla="*/ 609600 w 787400"/>
                  <a:gd name="connsiteY6" fmla="*/ 16933 h 156633"/>
                  <a:gd name="connsiteX7" fmla="*/ 698500 w 787400"/>
                  <a:gd name="connsiteY7" fmla="*/ 118533 h 156633"/>
                  <a:gd name="connsiteX8" fmla="*/ 787400 w 787400"/>
                  <a:gd name="connsiteY8" fmla="*/ 4233 h 156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87400" h="156633">
                    <a:moveTo>
                      <a:pt x="0" y="29633"/>
                    </a:moveTo>
                    <a:cubicBezTo>
                      <a:pt x="40216" y="93133"/>
                      <a:pt x="80433" y="156633"/>
                      <a:pt x="114300" y="156633"/>
                    </a:cubicBezTo>
                    <a:cubicBezTo>
                      <a:pt x="148167" y="156633"/>
                      <a:pt x="167217" y="31750"/>
                      <a:pt x="203200" y="29633"/>
                    </a:cubicBezTo>
                    <a:cubicBezTo>
                      <a:pt x="239183" y="27516"/>
                      <a:pt x="294217" y="148166"/>
                      <a:pt x="330200" y="143933"/>
                    </a:cubicBezTo>
                    <a:cubicBezTo>
                      <a:pt x="366183" y="139700"/>
                      <a:pt x="387350" y="8466"/>
                      <a:pt x="419100" y="4233"/>
                    </a:cubicBezTo>
                    <a:cubicBezTo>
                      <a:pt x="450850" y="0"/>
                      <a:pt x="488950" y="116416"/>
                      <a:pt x="520700" y="118533"/>
                    </a:cubicBezTo>
                    <a:cubicBezTo>
                      <a:pt x="552450" y="120650"/>
                      <a:pt x="579967" y="16933"/>
                      <a:pt x="609600" y="16933"/>
                    </a:cubicBezTo>
                    <a:cubicBezTo>
                      <a:pt x="639233" y="16933"/>
                      <a:pt x="668867" y="120650"/>
                      <a:pt x="698500" y="118533"/>
                    </a:cubicBezTo>
                    <a:cubicBezTo>
                      <a:pt x="728133" y="116416"/>
                      <a:pt x="787400" y="4233"/>
                      <a:pt x="787400" y="4233"/>
                    </a:cubicBezTo>
                  </a:path>
                </a:pathLst>
              </a:custGeom>
              <a:ln>
                <a:solidFill>
                  <a:srgbClr val="9933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80"/>
              <p:cNvGrpSpPr/>
              <p:nvPr/>
            </p:nvGrpSpPr>
            <p:grpSpPr>
              <a:xfrm>
                <a:off x="2132157" y="5803338"/>
                <a:ext cx="572044" cy="274365"/>
                <a:chOff x="4164150" y="5801696"/>
                <a:chExt cx="572044" cy="274365"/>
              </a:xfrm>
            </p:grpSpPr>
            <p:sp>
              <p:nvSpPr>
                <p:cNvPr id="30" name="Freeform 29"/>
                <p:cNvSpPr>
                  <a:spLocks noChangeAspect="1"/>
                </p:cNvSpPr>
                <p:nvPr/>
              </p:nvSpPr>
              <p:spPr>
                <a:xfrm rot="900000">
                  <a:off x="4164150" y="5801696"/>
                  <a:ext cx="419644" cy="83477"/>
                </a:xfrm>
                <a:custGeom>
                  <a:avLst/>
                  <a:gdLst>
                    <a:gd name="connsiteX0" fmla="*/ 0 w 787400"/>
                    <a:gd name="connsiteY0" fmla="*/ 29633 h 156633"/>
                    <a:gd name="connsiteX1" fmla="*/ 114300 w 787400"/>
                    <a:gd name="connsiteY1" fmla="*/ 156633 h 156633"/>
                    <a:gd name="connsiteX2" fmla="*/ 203200 w 787400"/>
                    <a:gd name="connsiteY2" fmla="*/ 29633 h 156633"/>
                    <a:gd name="connsiteX3" fmla="*/ 330200 w 787400"/>
                    <a:gd name="connsiteY3" fmla="*/ 143933 h 156633"/>
                    <a:gd name="connsiteX4" fmla="*/ 419100 w 787400"/>
                    <a:gd name="connsiteY4" fmla="*/ 4233 h 156633"/>
                    <a:gd name="connsiteX5" fmla="*/ 520700 w 787400"/>
                    <a:gd name="connsiteY5" fmla="*/ 118533 h 156633"/>
                    <a:gd name="connsiteX6" fmla="*/ 609600 w 787400"/>
                    <a:gd name="connsiteY6" fmla="*/ 16933 h 156633"/>
                    <a:gd name="connsiteX7" fmla="*/ 698500 w 787400"/>
                    <a:gd name="connsiteY7" fmla="*/ 118533 h 156633"/>
                    <a:gd name="connsiteX8" fmla="*/ 787400 w 787400"/>
                    <a:gd name="connsiteY8" fmla="*/ 4233 h 156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87400" h="156633">
                      <a:moveTo>
                        <a:pt x="0" y="29633"/>
                      </a:moveTo>
                      <a:cubicBezTo>
                        <a:pt x="40216" y="93133"/>
                        <a:pt x="80433" y="156633"/>
                        <a:pt x="114300" y="156633"/>
                      </a:cubicBezTo>
                      <a:cubicBezTo>
                        <a:pt x="148167" y="156633"/>
                        <a:pt x="167217" y="31750"/>
                        <a:pt x="203200" y="29633"/>
                      </a:cubicBezTo>
                      <a:cubicBezTo>
                        <a:pt x="239183" y="27516"/>
                        <a:pt x="294217" y="148166"/>
                        <a:pt x="330200" y="143933"/>
                      </a:cubicBezTo>
                      <a:cubicBezTo>
                        <a:pt x="366183" y="139700"/>
                        <a:pt x="387350" y="8466"/>
                        <a:pt x="419100" y="4233"/>
                      </a:cubicBezTo>
                      <a:cubicBezTo>
                        <a:pt x="450850" y="0"/>
                        <a:pt x="488950" y="116416"/>
                        <a:pt x="520700" y="118533"/>
                      </a:cubicBezTo>
                      <a:cubicBezTo>
                        <a:pt x="552450" y="120650"/>
                        <a:pt x="579967" y="16933"/>
                        <a:pt x="609600" y="16933"/>
                      </a:cubicBezTo>
                      <a:cubicBezTo>
                        <a:pt x="639233" y="16933"/>
                        <a:pt x="668867" y="120650"/>
                        <a:pt x="698500" y="118533"/>
                      </a:cubicBezTo>
                      <a:cubicBezTo>
                        <a:pt x="728133" y="116416"/>
                        <a:pt x="787400" y="4233"/>
                        <a:pt x="787400" y="4233"/>
                      </a:cubicBezTo>
                    </a:path>
                  </a:pathLst>
                </a:custGeom>
                <a:ln>
                  <a:solidFill>
                    <a:srgbClr val="9933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Freeform 30"/>
                <p:cNvSpPr>
                  <a:spLocks noChangeAspect="1"/>
                </p:cNvSpPr>
                <p:nvPr/>
              </p:nvSpPr>
              <p:spPr>
                <a:xfrm rot="900000">
                  <a:off x="4316550" y="5992584"/>
                  <a:ext cx="419644" cy="83477"/>
                </a:xfrm>
                <a:custGeom>
                  <a:avLst/>
                  <a:gdLst>
                    <a:gd name="connsiteX0" fmla="*/ 0 w 787400"/>
                    <a:gd name="connsiteY0" fmla="*/ 29633 h 156633"/>
                    <a:gd name="connsiteX1" fmla="*/ 114300 w 787400"/>
                    <a:gd name="connsiteY1" fmla="*/ 156633 h 156633"/>
                    <a:gd name="connsiteX2" fmla="*/ 203200 w 787400"/>
                    <a:gd name="connsiteY2" fmla="*/ 29633 h 156633"/>
                    <a:gd name="connsiteX3" fmla="*/ 330200 w 787400"/>
                    <a:gd name="connsiteY3" fmla="*/ 143933 h 156633"/>
                    <a:gd name="connsiteX4" fmla="*/ 419100 w 787400"/>
                    <a:gd name="connsiteY4" fmla="*/ 4233 h 156633"/>
                    <a:gd name="connsiteX5" fmla="*/ 520700 w 787400"/>
                    <a:gd name="connsiteY5" fmla="*/ 118533 h 156633"/>
                    <a:gd name="connsiteX6" fmla="*/ 609600 w 787400"/>
                    <a:gd name="connsiteY6" fmla="*/ 16933 h 156633"/>
                    <a:gd name="connsiteX7" fmla="*/ 698500 w 787400"/>
                    <a:gd name="connsiteY7" fmla="*/ 118533 h 156633"/>
                    <a:gd name="connsiteX8" fmla="*/ 787400 w 787400"/>
                    <a:gd name="connsiteY8" fmla="*/ 4233 h 156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87400" h="156633">
                      <a:moveTo>
                        <a:pt x="0" y="29633"/>
                      </a:moveTo>
                      <a:cubicBezTo>
                        <a:pt x="40216" y="93133"/>
                        <a:pt x="80433" y="156633"/>
                        <a:pt x="114300" y="156633"/>
                      </a:cubicBezTo>
                      <a:cubicBezTo>
                        <a:pt x="148167" y="156633"/>
                        <a:pt x="167217" y="31750"/>
                        <a:pt x="203200" y="29633"/>
                      </a:cubicBezTo>
                      <a:cubicBezTo>
                        <a:pt x="239183" y="27516"/>
                        <a:pt x="294217" y="148166"/>
                        <a:pt x="330200" y="143933"/>
                      </a:cubicBezTo>
                      <a:cubicBezTo>
                        <a:pt x="366183" y="139700"/>
                        <a:pt x="387350" y="8466"/>
                        <a:pt x="419100" y="4233"/>
                      </a:cubicBezTo>
                      <a:cubicBezTo>
                        <a:pt x="450850" y="0"/>
                        <a:pt x="488950" y="116416"/>
                        <a:pt x="520700" y="118533"/>
                      </a:cubicBezTo>
                      <a:cubicBezTo>
                        <a:pt x="552450" y="120650"/>
                        <a:pt x="579967" y="16933"/>
                        <a:pt x="609600" y="16933"/>
                      </a:cubicBezTo>
                      <a:cubicBezTo>
                        <a:pt x="639233" y="16933"/>
                        <a:pt x="668867" y="120650"/>
                        <a:pt x="698500" y="118533"/>
                      </a:cubicBezTo>
                      <a:cubicBezTo>
                        <a:pt x="728133" y="116416"/>
                        <a:pt x="787400" y="4233"/>
                        <a:pt x="787400" y="4233"/>
                      </a:cubicBezTo>
                    </a:path>
                  </a:pathLst>
                </a:custGeom>
                <a:ln>
                  <a:solidFill>
                    <a:srgbClr val="9933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" name="Freeform 16"/>
              <p:cNvSpPr>
                <a:spLocks noChangeAspect="1"/>
              </p:cNvSpPr>
              <p:nvPr/>
            </p:nvSpPr>
            <p:spPr>
              <a:xfrm rot="791434">
                <a:off x="3845060" y="5162203"/>
                <a:ext cx="337175" cy="101426"/>
              </a:xfrm>
              <a:custGeom>
                <a:avLst/>
                <a:gdLst>
                  <a:gd name="connsiteX0" fmla="*/ 0 w 787400"/>
                  <a:gd name="connsiteY0" fmla="*/ 29633 h 156633"/>
                  <a:gd name="connsiteX1" fmla="*/ 114300 w 787400"/>
                  <a:gd name="connsiteY1" fmla="*/ 156633 h 156633"/>
                  <a:gd name="connsiteX2" fmla="*/ 203200 w 787400"/>
                  <a:gd name="connsiteY2" fmla="*/ 29633 h 156633"/>
                  <a:gd name="connsiteX3" fmla="*/ 330200 w 787400"/>
                  <a:gd name="connsiteY3" fmla="*/ 143933 h 156633"/>
                  <a:gd name="connsiteX4" fmla="*/ 419100 w 787400"/>
                  <a:gd name="connsiteY4" fmla="*/ 4233 h 156633"/>
                  <a:gd name="connsiteX5" fmla="*/ 520700 w 787400"/>
                  <a:gd name="connsiteY5" fmla="*/ 118533 h 156633"/>
                  <a:gd name="connsiteX6" fmla="*/ 609600 w 787400"/>
                  <a:gd name="connsiteY6" fmla="*/ 16933 h 156633"/>
                  <a:gd name="connsiteX7" fmla="*/ 698500 w 787400"/>
                  <a:gd name="connsiteY7" fmla="*/ 118533 h 156633"/>
                  <a:gd name="connsiteX8" fmla="*/ 787400 w 787400"/>
                  <a:gd name="connsiteY8" fmla="*/ 4233 h 156633"/>
                  <a:gd name="connsiteX0" fmla="*/ 0 w 698500"/>
                  <a:gd name="connsiteY0" fmla="*/ 29633 h 156633"/>
                  <a:gd name="connsiteX1" fmla="*/ 114300 w 698500"/>
                  <a:gd name="connsiteY1" fmla="*/ 156633 h 156633"/>
                  <a:gd name="connsiteX2" fmla="*/ 203200 w 698500"/>
                  <a:gd name="connsiteY2" fmla="*/ 29633 h 156633"/>
                  <a:gd name="connsiteX3" fmla="*/ 330200 w 698500"/>
                  <a:gd name="connsiteY3" fmla="*/ 143933 h 156633"/>
                  <a:gd name="connsiteX4" fmla="*/ 419100 w 698500"/>
                  <a:gd name="connsiteY4" fmla="*/ 4233 h 156633"/>
                  <a:gd name="connsiteX5" fmla="*/ 520700 w 698500"/>
                  <a:gd name="connsiteY5" fmla="*/ 118533 h 156633"/>
                  <a:gd name="connsiteX6" fmla="*/ 609600 w 698500"/>
                  <a:gd name="connsiteY6" fmla="*/ 16933 h 156633"/>
                  <a:gd name="connsiteX7" fmla="*/ 698500 w 698500"/>
                  <a:gd name="connsiteY7" fmla="*/ 118533 h 156633"/>
                  <a:gd name="connsiteX0" fmla="*/ 0 w 609600"/>
                  <a:gd name="connsiteY0" fmla="*/ 29633 h 156633"/>
                  <a:gd name="connsiteX1" fmla="*/ 114300 w 609600"/>
                  <a:gd name="connsiteY1" fmla="*/ 156633 h 156633"/>
                  <a:gd name="connsiteX2" fmla="*/ 203200 w 609600"/>
                  <a:gd name="connsiteY2" fmla="*/ 29633 h 156633"/>
                  <a:gd name="connsiteX3" fmla="*/ 330200 w 609600"/>
                  <a:gd name="connsiteY3" fmla="*/ 143933 h 156633"/>
                  <a:gd name="connsiteX4" fmla="*/ 419100 w 609600"/>
                  <a:gd name="connsiteY4" fmla="*/ 4233 h 156633"/>
                  <a:gd name="connsiteX5" fmla="*/ 520700 w 609600"/>
                  <a:gd name="connsiteY5" fmla="*/ 118533 h 156633"/>
                  <a:gd name="connsiteX6" fmla="*/ 609600 w 609600"/>
                  <a:gd name="connsiteY6" fmla="*/ 16933 h 156633"/>
                  <a:gd name="connsiteX0" fmla="*/ 0 w 520700"/>
                  <a:gd name="connsiteY0" fmla="*/ 29633 h 156633"/>
                  <a:gd name="connsiteX1" fmla="*/ 114300 w 520700"/>
                  <a:gd name="connsiteY1" fmla="*/ 156633 h 156633"/>
                  <a:gd name="connsiteX2" fmla="*/ 203200 w 520700"/>
                  <a:gd name="connsiteY2" fmla="*/ 29633 h 156633"/>
                  <a:gd name="connsiteX3" fmla="*/ 330200 w 520700"/>
                  <a:gd name="connsiteY3" fmla="*/ 143933 h 156633"/>
                  <a:gd name="connsiteX4" fmla="*/ 419100 w 520700"/>
                  <a:gd name="connsiteY4" fmla="*/ 4233 h 156633"/>
                  <a:gd name="connsiteX5" fmla="*/ 520700 w 520700"/>
                  <a:gd name="connsiteY5" fmla="*/ 118533 h 156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0700" h="156633">
                    <a:moveTo>
                      <a:pt x="0" y="29633"/>
                    </a:moveTo>
                    <a:cubicBezTo>
                      <a:pt x="40216" y="93133"/>
                      <a:pt x="80433" y="156633"/>
                      <a:pt x="114300" y="156633"/>
                    </a:cubicBezTo>
                    <a:cubicBezTo>
                      <a:pt x="148167" y="156633"/>
                      <a:pt x="167217" y="31750"/>
                      <a:pt x="203200" y="29633"/>
                    </a:cubicBezTo>
                    <a:cubicBezTo>
                      <a:pt x="239183" y="27516"/>
                      <a:pt x="294217" y="148166"/>
                      <a:pt x="330200" y="143933"/>
                    </a:cubicBezTo>
                    <a:cubicBezTo>
                      <a:pt x="366183" y="139700"/>
                      <a:pt x="387350" y="8466"/>
                      <a:pt x="419100" y="4233"/>
                    </a:cubicBezTo>
                    <a:cubicBezTo>
                      <a:pt x="450850" y="0"/>
                      <a:pt x="488950" y="116416"/>
                      <a:pt x="520700" y="118533"/>
                    </a:cubicBezTo>
                  </a:path>
                </a:pathLst>
              </a:custGeom>
              <a:ln>
                <a:solidFill>
                  <a:srgbClr val="33993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reeform 17"/>
              <p:cNvSpPr>
                <a:spLocks noChangeAspect="1"/>
              </p:cNvSpPr>
              <p:nvPr/>
            </p:nvSpPr>
            <p:spPr>
              <a:xfrm>
                <a:off x="4110823" y="5018176"/>
                <a:ext cx="57085" cy="120714"/>
              </a:xfrm>
              <a:custGeom>
                <a:avLst/>
                <a:gdLst>
                  <a:gd name="connsiteX0" fmla="*/ 0 w 270934"/>
                  <a:gd name="connsiteY0" fmla="*/ 111478 h 162278"/>
                  <a:gd name="connsiteX1" fmla="*/ 59267 w 270934"/>
                  <a:gd name="connsiteY1" fmla="*/ 77611 h 162278"/>
                  <a:gd name="connsiteX2" fmla="*/ 220134 w 270934"/>
                  <a:gd name="connsiteY2" fmla="*/ 1411 h 162278"/>
                  <a:gd name="connsiteX3" fmla="*/ 245534 w 270934"/>
                  <a:gd name="connsiteY3" fmla="*/ 69144 h 162278"/>
                  <a:gd name="connsiteX4" fmla="*/ 67734 w 270934"/>
                  <a:gd name="connsiteY4" fmla="*/ 128411 h 162278"/>
                  <a:gd name="connsiteX5" fmla="*/ 67734 w 270934"/>
                  <a:gd name="connsiteY5" fmla="*/ 162278 h 162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0934" h="162278">
                    <a:moveTo>
                      <a:pt x="0" y="111478"/>
                    </a:moveTo>
                    <a:cubicBezTo>
                      <a:pt x="11289" y="103716"/>
                      <a:pt x="22578" y="95955"/>
                      <a:pt x="59267" y="77611"/>
                    </a:cubicBezTo>
                    <a:cubicBezTo>
                      <a:pt x="95956" y="59267"/>
                      <a:pt x="189090" y="2822"/>
                      <a:pt x="220134" y="1411"/>
                    </a:cubicBezTo>
                    <a:cubicBezTo>
                      <a:pt x="251178" y="0"/>
                      <a:pt x="270934" y="47977"/>
                      <a:pt x="245534" y="69144"/>
                    </a:cubicBezTo>
                    <a:cubicBezTo>
                      <a:pt x="220134" y="90311"/>
                      <a:pt x="97367" y="112889"/>
                      <a:pt x="67734" y="128411"/>
                    </a:cubicBezTo>
                    <a:cubicBezTo>
                      <a:pt x="38101" y="143933"/>
                      <a:pt x="67734" y="162278"/>
                      <a:pt x="67734" y="162278"/>
                    </a:cubicBezTo>
                  </a:path>
                </a:pathLst>
              </a:custGeom>
              <a:ln>
                <a:solidFill>
                  <a:srgbClr val="0099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 18"/>
              <p:cNvSpPr/>
              <p:nvPr/>
            </p:nvSpPr>
            <p:spPr>
              <a:xfrm rot="791434">
                <a:off x="3572778" y="5022180"/>
                <a:ext cx="131581" cy="82238"/>
              </a:xfrm>
              <a:custGeom>
                <a:avLst/>
                <a:gdLst>
                  <a:gd name="connsiteX0" fmla="*/ 0 w 787400"/>
                  <a:gd name="connsiteY0" fmla="*/ 29633 h 156633"/>
                  <a:gd name="connsiteX1" fmla="*/ 114300 w 787400"/>
                  <a:gd name="connsiteY1" fmla="*/ 156633 h 156633"/>
                  <a:gd name="connsiteX2" fmla="*/ 203200 w 787400"/>
                  <a:gd name="connsiteY2" fmla="*/ 29633 h 156633"/>
                  <a:gd name="connsiteX3" fmla="*/ 330200 w 787400"/>
                  <a:gd name="connsiteY3" fmla="*/ 143933 h 156633"/>
                  <a:gd name="connsiteX4" fmla="*/ 419100 w 787400"/>
                  <a:gd name="connsiteY4" fmla="*/ 4233 h 156633"/>
                  <a:gd name="connsiteX5" fmla="*/ 520700 w 787400"/>
                  <a:gd name="connsiteY5" fmla="*/ 118533 h 156633"/>
                  <a:gd name="connsiteX6" fmla="*/ 609600 w 787400"/>
                  <a:gd name="connsiteY6" fmla="*/ 16933 h 156633"/>
                  <a:gd name="connsiteX7" fmla="*/ 698500 w 787400"/>
                  <a:gd name="connsiteY7" fmla="*/ 118533 h 156633"/>
                  <a:gd name="connsiteX8" fmla="*/ 787400 w 787400"/>
                  <a:gd name="connsiteY8" fmla="*/ 4233 h 156633"/>
                  <a:gd name="connsiteX0" fmla="*/ 0 w 698500"/>
                  <a:gd name="connsiteY0" fmla="*/ 29633 h 156633"/>
                  <a:gd name="connsiteX1" fmla="*/ 114300 w 698500"/>
                  <a:gd name="connsiteY1" fmla="*/ 156633 h 156633"/>
                  <a:gd name="connsiteX2" fmla="*/ 203200 w 698500"/>
                  <a:gd name="connsiteY2" fmla="*/ 29633 h 156633"/>
                  <a:gd name="connsiteX3" fmla="*/ 330200 w 698500"/>
                  <a:gd name="connsiteY3" fmla="*/ 143933 h 156633"/>
                  <a:gd name="connsiteX4" fmla="*/ 419100 w 698500"/>
                  <a:gd name="connsiteY4" fmla="*/ 4233 h 156633"/>
                  <a:gd name="connsiteX5" fmla="*/ 520700 w 698500"/>
                  <a:gd name="connsiteY5" fmla="*/ 118533 h 156633"/>
                  <a:gd name="connsiteX6" fmla="*/ 609600 w 698500"/>
                  <a:gd name="connsiteY6" fmla="*/ 16933 h 156633"/>
                  <a:gd name="connsiteX7" fmla="*/ 698500 w 698500"/>
                  <a:gd name="connsiteY7" fmla="*/ 118533 h 156633"/>
                  <a:gd name="connsiteX0" fmla="*/ 0 w 609600"/>
                  <a:gd name="connsiteY0" fmla="*/ 29633 h 156633"/>
                  <a:gd name="connsiteX1" fmla="*/ 114300 w 609600"/>
                  <a:gd name="connsiteY1" fmla="*/ 156633 h 156633"/>
                  <a:gd name="connsiteX2" fmla="*/ 203200 w 609600"/>
                  <a:gd name="connsiteY2" fmla="*/ 29633 h 156633"/>
                  <a:gd name="connsiteX3" fmla="*/ 330200 w 609600"/>
                  <a:gd name="connsiteY3" fmla="*/ 143933 h 156633"/>
                  <a:gd name="connsiteX4" fmla="*/ 419100 w 609600"/>
                  <a:gd name="connsiteY4" fmla="*/ 4233 h 156633"/>
                  <a:gd name="connsiteX5" fmla="*/ 520700 w 609600"/>
                  <a:gd name="connsiteY5" fmla="*/ 118533 h 156633"/>
                  <a:gd name="connsiteX6" fmla="*/ 609600 w 609600"/>
                  <a:gd name="connsiteY6" fmla="*/ 16933 h 156633"/>
                  <a:gd name="connsiteX0" fmla="*/ 0 w 520700"/>
                  <a:gd name="connsiteY0" fmla="*/ 29633 h 156633"/>
                  <a:gd name="connsiteX1" fmla="*/ 114300 w 520700"/>
                  <a:gd name="connsiteY1" fmla="*/ 156633 h 156633"/>
                  <a:gd name="connsiteX2" fmla="*/ 203200 w 520700"/>
                  <a:gd name="connsiteY2" fmla="*/ 29633 h 156633"/>
                  <a:gd name="connsiteX3" fmla="*/ 330200 w 520700"/>
                  <a:gd name="connsiteY3" fmla="*/ 143933 h 156633"/>
                  <a:gd name="connsiteX4" fmla="*/ 419100 w 520700"/>
                  <a:gd name="connsiteY4" fmla="*/ 4233 h 156633"/>
                  <a:gd name="connsiteX5" fmla="*/ 520700 w 520700"/>
                  <a:gd name="connsiteY5" fmla="*/ 118533 h 156633"/>
                  <a:gd name="connsiteX0" fmla="*/ 0 w 419100"/>
                  <a:gd name="connsiteY0" fmla="*/ 25400 h 152400"/>
                  <a:gd name="connsiteX1" fmla="*/ 114300 w 419100"/>
                  <a:gd name="connsiteY1" fmla="*/ 152400 h 152400"/>
                  <a:gd name="connsiteX2" fmla="*/ 203200 w 419100"/>
                  <a:gd name="connsiteY2" fmla="*/ 25400 h 152400"/>
                  <a:gd name="connsiteX3" fmla="*/ 330200 w 419100"/>
                  <a:gd name="connsiteY3" fmla="*/ 139700 h 152400"/>
                  <a:gd name="connsiteX4" fmla="*/ 419100 w 419100"/>
                  <a:gd name="connsiteY4" fmla="*/ 0 h 152400"/>
                  <a:gd name="connsiteX0" fmla="*/ 0 w 330200"/>
                  <a:gd name="connsiteY0" fmla="*/ 2117 h 129117"/>
                  <a:gd name="connsiteX1" fmla="*/ 114300 w 330200"/>
                  <a:gd name="connsiteY1" fmla="*/ 129117 h 129117"/>
                  <a:gd name="connsiteX2" fmla="*/ 203200 w 330200"/>
                  <a:gd name="connsiteY2" fmla="*/ 2117 h 129117"/>
                  <a:gd name="connsiteX3" fmla="*/ 330200 w 330200"/>
                  <a:gd name="connsiteY3" fmla="*/ 116417 h 129117"/>
                  <a:gd name="connsiteX0" fmla="*/ 0 w 203200"/>
                  <a:gd name="connsiteY0" fmla="*/ 0 h 127000"/>
                  <a:gd name="connsiteX1" fmla="*/ 114300 w 203200"/>
                  <a:gd name="connsiteY1" fmla="*/ 127000 h 127000"/>
                  <a:gd name="connsiteX2" fmla="*/ 203200 w 203200"/>
                  <a:gd name="connsiteY2" fmla="*/ 0 h 12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200" h="127000">
                    <a:moveTo>
                      <a:pt x="0" y="0"/>
                    </a:moveTo>
                    <a:cubicBezTo>
                      <a:pt x="40216" y="63500"/>
                      <a:pt x="80433" y="127000"/>
                      <a:pt x="114300" y="127000"/>
                    </a:cubicBezTo>
                    <a:cubicBezTo>
                      <a:pt x="148167" y="127000"/>
                      <a:pt x="167217" y="2117"/>
                      <a:pt x="203200" y="0"/>
                    </a:cubicBezTo>
                  </a:path>
                </a:pathLst>
              </a:custGeom>
              <a:ln>
                <a:solidFill>
                  <a:srgbClr val="33993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reeform 19"/>
              <p:cNvSpPr/>
              <p:nvPr/>
            </p:nvSpPr>
            <p:spPr>
              <a:xfrm rot="791434">
                <a:off x="3733934" y="5082266"/>
                <a:ext cx="131581" cy="82238"/>
              </a:xfrm>
              <a:custGeom>
                <a:avLst/>
                <a:gdLst>
                  <a:gd name="connsiteX0" fmla="*/ 0 w 787400"/>
                  <a:gd name="connsiteY0" fmla="*/ 29633 h 156633"/>
                  <a:gd name="connsiteX1" fmla="*/ 114300 w 787400"/>
                  <a:gd name="connsiteY1" fmla="*/ 156633 h 156633"/>
                  <a:gd name="connsiteX2" fmla="*/ 203200 w 787400"/>
                  <a:gd name="connsiteY2" fmla="*/ 29633 h 156633"/>
                  <a:gd name="connsiteX3" fmla="*/ 330200 w 787400"/>
                  <a:gd name="connsiteY3" fmla="*/ 143933 h 156633"/>
                  <a:gd name="connsiteX4" fmla="*/ 419100 w 787400"/>
                  <a:gd name="connsiteY4" fmla="*/ 4233 h 156633"/>
                  <a:gd name="connsiteX5" fmla="*/ 520700 w 787400"/>
                  <a:gd name="connsiteY5" fmla="*/ 118533 h 156633"/>
                  <a:gd name="connsiteX6" fmla="*/ 609600 w 787400"/>
                  <a:gd name="connsiteY6" fmla="*/ 16933 h 156633"/>
                  <a:gd name="connsiteX7" fmla="*/ 698500 w 787400"/>
                  <a:gd name="connsiteY7" fmla="*/ 118533 h 156633"/>
                  <a:gd name="connsiteX8" fmla="*/ 787400 w 787400"/>
                  <a:gd name="connsiteY8" fmla="*/ 4233 h 156633"/>
                  <a:gd name="connsiteX0" fmla="*/ 0 w 698500"/>
                  <a:gd name="connsiteY0" fmla="*/ 29633 h 156633"/>
                  <a:gd name="connsiteX1" fmla="*/ 114300 w 698500"/>
                  <a:gd name="connsiteY1" fmla="*/ 156633 h 156633"/>
                  <a:gd name="connsiteX2" fmla="*/ 203200 w 698500"/>
                  <a:gd name="connsiteY2" fmla="*/ 29633 h 156633"/>
                  <a:gd name="connsiteX3" fmla="*/ 330200 w 698500"/>
                  <a:gd name="connsiteY3" fmla="*/ 143933 h 156633"/>
                  <a:gd name="connsiteX4" fmla="*/ 419100 w 698500"/>
                  <a:gd name="connsiteY4" fmla="*/ 4233 h 156633"/>
                  <a:gd name="connsiteX5" fmla="*/ 520700 w 698500"/>
                  <a:gd name="connsiteY5" fmla="*/ 118533 h 156633"/>
                  <a:gd name="connsiteX6" fmla="*/ 609600 w 698500"/>
                  <a:gd name="connsiteY6" fmla="*/ 16933 h 156633"/>
                  <a:gd name="connsiteX7" fmla="*/ 698500 w 698500"/>
                  <a:gd name="connsiteY7" fmla="*/ 118533 h 156633"/>
                  <a:gd name="connsiteX0" fmla="*/ 0 w 609600"/>
                  <a:gd name="connsiteY0" fmla="*/ 29633 h 156633"/>
                  <a:gd name="connsiteX1" fmla="*/ 114300 w 609600"/>
                  <a:gd name="connsiteY1" fmla="*/ 156633 h 156633"/>
                  <a:gd name="connsiteX2" fmla="*/ 203200 w 609600"/>
                  <a:gd name="connsiteY2" fmla="*/ 29633 h 156633"/>
                  <a:gd name="connsiteX3" fmla="*/ 330200 w 609600"/>
                  <a:gd name="connsiteY3" fmla="*/ 143933 h 156633"/>
                  <a:gd name="connsiteX4" fmla="*/ 419100 w 609600"/>
                  <a:gd name="connsiteY4" fmla="*/ 4233 h 156633"/>
                  <a:gd name="connsiteX5" fmla="*/ 520700 w 609600"/>
                  <a:gd name="connsiteY5" fmla="*/ 118533 h 156633"/>
                  <a:gd name="connsiteX6" fmla="*/ 609600 w 609600"/>
                  <a:gd name="connsiteY6" fmla="*/ 16933 h 156633"/>
                  <a:gd name="connsiteX0" fmla="*/ 0 w 520700"/>
                  <a:gd name="connsiteY0" fmla="*/ 29633 h 156633"/>
                  <a:gd name="connsiteX1" fmla="*/ 114300 w 520700"/>
                  <a:gd name="connsiteY1" fmla="*/ 156633 h 156633"/>
                  <a:gd name="connsiteX2" fmla="*/ 203200 w 520700"/>
                  <a:gd name="connsiteY2" fmla="*/ 29633 h 156633"/>
                  <a:gd name="connsiteX3" fmla="*/ 330200 w 520700"/>
                  <a:gd name="connsiteY3" fmla="*/ 143933 h 156633"/>
                  <a:gd name="connsiteX4" fmla="*/ 419100 w 520700"/>
                  <a:gd name="connsiteY4" fmla="*/ 4233 h 156633"/>
                  <a:gd name="connsiteX5" fmla="*/ 520700 w 520700"/>
                  <a:gd name="connsiteY5" fmla="*/ 118533 h 156633"/>
                  <a:gd name="connsiteX0" fmla="*/ 0 w 419100"/>
                  <a:gd name="connsiteY0" fmla="*/ 25400 h 152400"/>
                  <a:gd name="connsiteX1" fmla="*/ 114300 w 419100"/>
                  <a:gd name="connsiteY1" fmla="*/ 152400 h 152400"/>
                  <a:gd name="connsiteX2" fmla="*/ 203200 w 419100"/>
                  <a:gd name="connsiteY2" fmla="*/ 25400 h 152400"/>
                  <a:gd name="connsiteX3" fmla="*/ 330200 w 419100"/>
                  <a:gd name="connsiteY3" fmla="*/ 139700 h 152400"/>
                  <a:gd name="connsiteX4" fmla="*/ 419100 w 419100"/>
                  <a:gd name="connsiteY4" fmla="*/ 0 h 152400"/>
                  <a:gd name="connsiteX0" fmla="*/ 0 w 330200"/>
                  <a:gd name="connsiteY0" fmla="*/ 2117 h 129117"/>
                  <a:gd name="connsiteX1" fmla="*/ 114300 w 330200"/>
                  <a:gd name="connsiteY1" fmla="*/ 129117 h 129117"/>
                  <a:gd name="connsiteX2" fmla="*/ 203200 w 330200"/>
                  <a:gd name="connsiteY2" fmla="*/ 2117 h 129117"/>
                  <a:gd name="connsiteX3" fmla="*/ 330200 w 330200"/>
                  <a:gd name="connsiteY3" fmla="*/ 116417 h 129117"/>
                  <a:gd name="connsiteX0" fmla="*/ 0 w 203200"/>
                  <a:gd name="connsiteY0" fmla="*/ 0 h 127000"/>
                  <a:gd name="connsiteX1" fmla="*/ 114300 w 203200"/>
                  <a:gd name="connsiteY1" fmla="*/ 127000 h 127000"/>
                  <a:gd name="connsiteX2" fmla="*/ 203200 w 203200"/>
                  <a:gd name="connsiteY2" fmla="*/ 0 h 12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200" h="127000">
                    <a:moveTo>
                      <a:pt x="0" y="0"/>
                    </a:moveTo>
                    <a:cubicBezTo>
                      <a:pt x="40216" y="63500"/>
                      <a:pt x="80433" y="127000"/>
                      <a:pt x="114300" y="127000"/>
                    </a:cubicBezTo>
                    <a:cubicBezTo>
                      <a:pt x="148167" y="127000"/>
                      <a:pt x="167217" y="2117"/>
                      <a:pt x="203200" y="0"/>
                    </a:cubicBezTo>
                  </a:path>
                </a:pathLst>
              </a:custGeom>
              <a:ln>
                <a:solidFill>
                  <a:srgbClr val="33993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 20"/>
              <p:cNvSpPr/>
              <p:nvPr/>
            </p:nvSpPr>
            <p:spPr>
              <a:xfrm>
                <a:off x="3700254" y="4966780"/>
                <a:ext cx="175441" cy="105082"/>
              </a:xfrm>
              <a:custGeom>
                <a:avLst/>
                <a:gdLst>
                  <a:gd name="connsiteX0" fmla="*/ 0 w 270934"/>
                  <a:gd name="connsiteY0" fmla="*/ 111478 h 162278"/>
                  <a:gd name="connsiteX1" fmla="*/ 59267 w 270934"/>
                  <a:gd name="connsiteY1" fmla="*/ 77611 h 162278"/>
                  <a:gd name="connsiteX2" fmla="*/ 220134 w 270934"/>
                  <a:gd name="connsiteY2" fmla="*/ 1411 h 162278"/>
                  <a:gd name="connsiteX3" fmla="*/ 245534 w 270934"/>
                  <a:gd name="connsiteY3" fmla="*/ 69144 h 162278"/>
                  <a:gd name="connsiteX4" fmla="*/ 67734 w 270934"/>
                  <a:gd name="connsiteY4" fmla="*/ 128411 h 162278"/>
                  <a:gd name="connsiteX5" fmla="*/ 67734 w 270934"/>
                  <a:gd name="connsiteY5" fmla="*/ 162278 h 162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0934" h="162278">
                    <a:moveTo>
                      <a:pt x="0" y="111478"/>
                    </a:moveTo>
                    <a:cubicBezTo>
                      <a:pt x="11289" y="103716"/>
                      <a:pt x="22578" y="95955"/>
                      <a:pt x="59267" y="77611"/>
                    </a:cubicBezTo>
                    <a:cubicBezTo>
                      <a:pt x="95956" y="59267"/>
                      <a:pt x="189090" y="2822"/>
                      <a:pt x="220134" y="1411"/>
                    </a:cubicBezTo>
                    <a:cubicBezTo>
                      <a:pt x="251178" y="0"/>
                      <a:pt x="270934" y="47977"/>
                      <a:pt x="245534" y="69144"/>
                    </a:cubicBezTo>
                    <a:cubicBezTo>
                      <a:pt x="220134" y="90311"/>
                      <a:pt x="97367" y="112889"/>
                      <a:pt x="67734" y="128411"/>
                    </a:cubicBezTo>
                    <a:cubicBezTo>
                      <a:pt x="38101" y="143933"/>
                      <a:pt x="67734" y="162278"/>
                      <a:pt x="67734" y="162278"/>
                    </a:cubicBezTo>
                  </a:path>
                </a:pathLst>
              </a:custGeom>
              <a:ln>
                <a:solidFill>
                  <a:srgbClr val="0099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 21"/>
              <p:cNvSpPr/>
              <p:nvPr/>
            </p:nvSpPr>
            <p:spPr>
              <a:xfrm rot="791434">
                <a:off x="3555056" y="5274208"/>
                <a:ext cx="131581" cy="82238"/>
              </a:xfrm>
              <a:custGeom>
                <a:avLst/>
                <a:gdLst>
                  <a:gd name="connsiteX0" fmla="*/ 0 w 787400"/>
                  <a:gd name="connsiteY0" fmla="*/ 29633 h 156633"/>
                  <a:gd name="connsiteX1" fmla="*/ 114300 w 787400"/>
                  <a:gd name="connsiteY1" fmla="*/ 156633 h 156633"/>
                  <a:gd name="connsiteX2" fmla="*/ 203200 w 787400"/>
                  <a:gd name="connsiteY2" fmla="*/ 29633 h 156633"/>
                  <a:gd name="connsiteX3" fmla="*/ 330200 w 787400"/>
                  <a:gd name="connsiteY3" fmla="*/ 143933 h 156633"/>
                  <a:gd name="connsiteX4" fmla="*/ 419100 w 787400"/>
                  <a:gd name="connsiteY4" fmla="*/ 4233 h 156633"/>
                  <a:gd name="connsiteX5" fmla="*/ 520700 w 787400"/>
                  <a:gd name="connsiteY5" fmla="*/ 118533 h 156633"/>
                  <a:gd name="connsiteX6" fmla="*/ 609600 w 787400"/>
                  <a:gd name="connsiteY6" fmla="*/ 16933 h 156633"/>
                  <a:gd name="connsiteX7" fmla="*/ 698500 w 787400"/>
                  <a:gd name="connsiteY7" fmla="*/ 118533 h 156633"/>
                  <a:gd name="connsiteX8" fmla="*/ 787400 w 787400"/>
                  <a:gd name="connsiteY8" fmla="*/ 4233 h 156633"/>
                  <a:gd name="connsiteX0" fmla="*/ 0 w 698500"/>
                  <a:gd name="connsiteY0" fmla="*/ 29633 h 156633"/>
                  <a:gd name="connsiteX1" fmla="*/ 114300 w 698500"/>
                  <a:gd name="connsiteY1" fmla="*/ 156633 h 156633"/>
                  <a:gd name="connsiteX2" fmla="*/ 203200 w 698500"/>
                  <a:gd name="connsiteY2" fmla="*/ 29633 h 156633"/>
                  <a:gd name="connsiteX3" fmla="*/ 330200 w 698500"/>
                  <a:gd name="connsiteY3" fmla="*/ 143933 h 156633"/>
                  <a:gd name="connsiteX4" fmla="*/ 419100 w 698500"/>
                  <a:gd name="connsiteY4" fmla="*/ 4233 h 156633"/>
                  <a:gd name="connsiteX5" fmla="*/ 520700 w 698500"/>
                  <a:gd name="connsiteY5" fmla="*/ 118533 h 156633"/>
                  <a:gd name="connsiteX6" fmla="*/ 609600 w 698500"/>
                  <a:gd name="connsiteY6" fmla="*/ 16933 h 156633"/>
                  <a:gd name="connsiteX7" fmla="*/ 698500 w 698500"/>
                  <a:gd name="connsiteY7" fmla="*/ 118533 h 156633"/>
                  <a:gd name="connsiteX0" fmla="*/ 0 w 609600"/>
                  <a:gd name="connsiteY0" fmla="*/ 29633 h 156633"/>
                  <a:gd name="connsiteX1" fmla="*/ 114300 w 609600"/>
                  <a:gd name="connsiteY1" fmla="*/ 156633 h 156633"/>
                  <a:gd name="connsiteX2" fmla="*/ 203200 w 609600"/>
                  <a:gd name="connsiteY2" fmla="*/ 29633 h 156633"/>
                  <a:gd name="connsiteX3" fmla="*/ 330200 w 609600"/>
                  <a:gd name="connsiteY3" fmla="*/ 143933 h 156633"/>
                  <a:gd name="connsiteX4" fmla="*/ 419100 w 609600"/>
                  <a:gd name="connsiteY4" fmla="*/ 4233 h 156633"/>
                  <a:gd name="connsiteX5" fmla="*/ 520700 w 609600"/>
                  <a:gd name="connsiteY5" fmla="*/ 118533 h 156633"/>
                  <a:gd name="connsiteX6" fmla="*/ 609600 w 609600"/>
                  <a:gd name="connsiteY6" fmla="*/ 16933 h 156633"/>
                  <a:gd name="connsiteX0" fmla="*/ 0 w 520700"/>
                  <a:gd name="connsiteY0" fmla="*/ 29633 h 156633"/>
                  <a:gd name="connsiteX1" fmla="*/ 114300 w 520700"/>
                  <a:gd name="connsiteY1" fmla="*/ 156633 h 156633"/>
                  <a:gd name="connsiteX2" fmla="*/ 203200 w 520700"/>
                  <a:gd name="connsiteY2" fmla="*/ 29633 h 156633"/>
                  <a:gd name="connsiteX3" fmla="*/ 330200 w 520700"/>
                  <a:gd name="connsiteY3" fmla="*/ 143933 h 156633"/>
                  <a:gd name="connsiteX4" fmla="*/ 419100 w 520700"/>
                  <a:gd name="connsiteY4" fmla="*/ 4233 h 156633"/>
                  <a:gd name="connsiteX5" fmla="*/ 520700 w 520700"/>
                  <a:gd name="connsiteY5" fmla="*/ 118533 h 156633"/>
                  <a:gd name="connsiteX0" fmla="*/ 0 w 419100"/>
                  <a:gd name="connsiteY0" fmla="*/ 25400 h 152400"/>
                  <a:gd name="connsiteX1" fmla="*/ 114300 w 419100"/>
                  <a:gd name="connsiteY1" fmla="*/ 152400 h 152400"/>
                  <a:gd name="connsiteX2" fmla="*/ 203200 w 419100"/>
                  <a:gd name="connsiteY2" fmla="*/ 25400 h 152400"/>
                  <a:gd name="connsiteX3" fmla="*/ 330200 w 419100"/>
                  <a:gd name="connsiteY3" fmla="*/ 139700 h 152400"/>
                  <a:gd name="connsiteX4" fmla="*/ 419100 w 419100"/>
                  <a:gd name="connsiteY4" fmla="*/ 0 h 152400"/>
                  <a:gd name="connsiteX0" fmla="*/ 0 w 330200"/>
                  <a:gd name="connsiteY0" fmla="*/ 2117 h 129117"/>
                  <a:gd name="connsiteX1" fmla="*/ 114300 w 330200"/>
                  <a:gd name="connsiteY1" fmla="*/ 129117 h 129117"/>
                  <a:gd name="connsiteX2" fmla="*/ 203200 w 330200"/>
                  <a:gd name="connsiteY2" fmla="*/ 2117 h 129117"/>
                  <a:gd name="connsiteX3" fmla="*/ 330200 w 330200"/>
                  <a:gd name="connsiteY3" fmla="*/ 116417 h 129117"/>
                  <a:gd name="connsiteX0" fmla="*/ 0 w 203200"/>
                  <a:gd name="connsiteY0" fmla="*/ 0 h 127000"/>
                  <a:gd name="connsiteX1" fmla="*/ 114300 w 203200"/>
                  <a:gd name="connsiteY1" fmla="*/ 127000 h 127000"/>
                  <a:gd name="connsiteX2" fmla="*/ 203200 w 203200"/>
                  <a:gd name="connsiteY2" fmla="*/ 0 h 12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200" h="127000">
                    <a:moveTo>
                      <a:pt x="0" y="0"/>
                    </a:moveTo>
                    <a:cubicBezTo>
                      <a:pt x="40216" y="63500"/>
                      <a:pt x="80433" y="127000"/>
                      <a:pt x="114300" y="127000"/>
                    </a:cubicBezTo>
                    <a:cubicBezTo>
                      <a:pt x="148167" y="127000"/>
                      <a:pt x="167217" y="2117"/>
                      <a:pt x="203200" y="0"/>
                    </a:cubicBezTo>
                  </a:path>
                </a:pathLst>
              </a:custGeom>
              <a:ln>
                <a:solidFill>
                  <a:srgbClr val="33993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Freeform 22"/>
              <p:cNvSpPr/>
              <p:nvPr/>
            </p:nvSpPr>
            <p:spPr>
              <a:xfrm rot="791434">
                <a:off x="3716212" y="5334294"/>
                <a:ext cx="131581" cy="82238"/>
              </a:xfrm>
              <a:custGeom>
                <a:avLst/>
                <a:gdLst>
                  <a:gd name="connsiteX0" fmla="*/ 0 w 787400"/>
                  <a:gd name="connsiteY0" fmla="*/ 29633 h 156633"/>
                  <a:gd name="connsiteX1" fmla="*/ 114300 w 787400"/>
                  <a:gd name="connsiteY1" fmla="*/ 156633 h 156633"/>
                  <a:gd name="connsiteX2" fmla="*/ 203200 w 787400"/>
                  <a:gd name="connsiteY2" fmla="*/ 29633 h 156633"/>
                  <a:gd name="connsiteX3" fmla="*/ 330200 w 787400"/>
                  <a:gd name="connsiteY3" fmla="*/ 143933 h 156633"/>
                  <a:gd name="connsiteX4" fmla="*/ 419100 w 787400"/>
                  <a:gd name="connsiteY4" fmla="*/ 4233 h 156633"/>
                  <a:gd name="connsiteX5" fmla="*/ 520700 w 787400"/>
                  <a:gd name="connsiteY5" fmla="*/ 118533 h 156633"/>
                  <a:gd name="connsiteX6" fmla="*/ 609600 w 787400"/>
                  <a:gd name="connsiteY6" fmla="*/ 16933 h 156633"/>
                  <a:gd name="connsiteX7" fmla="*/ 698500 w 787400"/>
                  <a:gd name="connsiteY7" fmla="*/ 118533 h 156633"/>
                  <a:gd name="connsiteX8" fmla="*/ 787400 w 787400"/>
                  <a:gd name="connsiteY8" fmla="*/ 4233 h 156633"/>
                  <a:gd name="connsiteX0" fmla="*/ 0 w 698500"/>
                  <a:gd name="connsiteY0" fmla="*/ 29633 h 156633"/>
                  <a:gd name="connsiteX1" fmla="*/ 114300 w 698500"/>
                  <a:gd name="connsiteY1" fmla="*/ 156633 h 156633"/>
                  <a:gd name="connsiteX2" fmla="*/ 203200 w 698500"/>
                  <a:gd name="connsiteY2" fmla="*/ 29633 h 156633"/>
                  <a:gd name="connsiteX3" fmla="*/ 330200 w 698500"/>
                  <a:gd name="connsiteY3" fmla="*/ 143933 h 156633"/>
                  <a:gd name="connsiteX4" fmla="*/ 419100 w 698500"/>
                  <a:gd name="connsiteY4" fmla="*/ 4233 h 156633"/>
                  <a:gd name="connsiteX5" fmla="*/ 520700 w 698500"/>
                  <a:gd name="connsiteY5" fmla="*/ 118533 h 156633"/>
                  <a:gd name="connsiteX6" fmla="*/ 609600 w 698500"/>
                  <a:gd name="connsiteY6" fmla="*/ 16933 h 156633"/>
                  <a:gd name="connsiteX7" fmla="*/ 698500 w 698500"/>
                  <a:gd name="connsiteY7" fmla="*/ 118533 h 156633"/>
                  <a:gd name="connsiteX0" fmla="*/ 0 w 609600"/>
                  <a:gd name="connsiteY0" fmla="*/ 29633 h 156633"/>
                  <a:gd name="connsiteX1" fmla="*/ 114300 w 609600"/>
                  <a:gd name="connsiteY1" fmla="*/ 156633 h 156633"/>
                  <a:gd name="connsiteX2" fmla="*/ 203200 w 609600"/>
                  <a:gd name="connsiteY2" fmla="*/ 29633 h 156633"/>
                  <a:gd name="connsiteX3" fmla="*/ 330200 w 609600"/>
                  <a:gd name="connsiteY3" fmla="*/ 143933 h 156633"/>
                  <a:gd name="connsiteX4" fmla="*/ 419100 w 609600"/>
                  <a:gd name="connsiteY4" fmla="*/ 4233 h 156633"/>
                  <a:gd name="connsiteX5" fmla="*/ 520700 w 609600"/>
                  <a:gd name="connsiteY5" fmla="*/ 118533 h 156633"/>
                  <a:gd name="connsiteX6" fmla="*/ 609600 w 609600"/>
                  <a:gd name="connsiteY6" fmla="*/ 16933 h 156633"/>
                  <a:gd name="connsiteX0" fmla="*/ 0 w 520700"/>
                  <a:gd name="connsiteY0" fmla="*/ 29633 h 156633"/>
                  <a:gd name="connsiteX1" fmla="*/ 114300 w 520700"/>
                  <a:gd name="connsiteY1" fmla="*/ 156633 h 156633"/>
                  <a:gd name="connsiteX2" fmla="*/ 203200 w 520700"/>
                  <a:gd name="connsiteY2" fmla="*/ 29633 h 156633"/>
                  <a:gd name="connsiteX3" fmla="*/ 330200 w 520700"/>
                  <a:gd name="connsiteY3" fmla="*/ 143933 h 156633"/>
                  <a:gd name="connsiteX4" fmla="*/ 419100 w 520700"/>
                  <a:gd name="connsiteY4" fmla="*/ 4233 h 156633"/>
                  <a:gd name="connsiteX5" fmla="*/ 520700 w 520700"/>
                  <a:gd name="connsiteY5" fmla="*/ 118533 h 156633"/>
                  <a:gd name="connsiteX0" fmla="*/ 0 w 419100"/>
                  <a:gd name="connsiteY0" fmla="*/ 25400 h 152400"/>
                  <a:gd name="connsiteX1" fmla="*/ 114300 w 419100"/>
                  <a:gd name="connsiteY1" fmla="*/ 152400 h 152400"/>
                  <a:gd name="connsiteX2" fmla="*/ 203200 w 419100"/>
                  <a:gd name="connsiteY2" fmla="*/ 25400 h 152400"/>
                  <a:gd name="connsiteX3" fmla="*/ 330200 w 419100"/>
                  <a:gd name="connsiteY3" fmla="*/ 139700 h 152400"/>
                  <a:gd name="connsiteX4" fmla="*/ 419100 w 419100"/>
                  <a:gd name="connsiteY4" fmla="*/ 0 h 152400"/>
                  <a:gd name="connsiteX0" fmla="*/ 0 w 330200"/>
                  <a:gd name="connsiteY0" fmla="*/ 2117 h 129117"/>
                  <a:gd name="connsiteX1" fmla="*/ 114300 w 330200"/>
                  <a:gd name="connsiteY1" fmla="*/ 129117 h 129117"/>
                  <a:gd name="connsiteX2" fmla="*/ 203200 w 330200"/>
                  <a:gd name="connsiteY2" fmla="*/ 2117 h 129117"/>
                  <a:gd name="connsiteX3" fmla="*/ 330200 w 330200"/>
                  <a:gd name="connsiteY3" fmla="*/ 116417 h 129117"/>
                  <a:gd name="connsiteX0" fmla="*/ 0 w 203200"/>
                  <a:gd name="connsiteY0" fmla="*/ 0 h 127000"/>
                  <a:gd name="connsiteX1" fmla="*/ 114300 w 203200"/>
                  <a:gd name="connsiteY1" fmla="*/ 127000 h 127000"/>
                  <a:gd name="connsiteX2" fmla="*/ 203200 w 203200"/>
                  <a:gd name="connsiteY2" fmla="*/ 0 h 12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3200" h="127000">
                    <a:moveTo>
                      <a:pt x="0" y="0"/>
                    </a:moveTo>
                    <a:cubicBezTo>
                      <a:pt x="40216" y="63500"/>
                      <a:pt x="80433" y="127000"/>
                      <a:pt x="114300" y="127000"/>
                    </a:cubicBezTo>
                    <a:cubicBezTo>
                      <a:pt x="148167" y="127000"/>
                      <a:pt x="167217" y="2117"/>
                      <a:pt x="203200" y="0"/>
                    </a:cubicBezTo>
                  </a:path>
                </a:pathLst>
              </a:custGeom>
              <a:ln>
                <a:solidFill>
                  <a:srgbClr val="33993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 23"/>
              <p:cNvSpPr/>
              <p:nvPr/>
            </p:nvSpPr>
            <p:spPr>
              <a:xfrm>
                <a:off x="3682532" y="5218808"/>
                <a:ext cx="175441" cy="105082"/>
              </a:xfrm>
              <a:custGeom>
                <a:avLst/>
                <a:gdLst>
                  <a:gd name="connsiteX0" fmla="*/ 0 w 270934"/>
                  <a:gd name="connsiteY0" fmla="*/ 111478 h 162278"/>
                  <a:gd name="connsiteX1" fmla="*/ 59267 w 270934"/>
                  <a:gd name="connsiteY1" fmla="*/ 77611 h 162278"/>
                  <a:gd name="connsiteX2" fmla="*/ 220134 w 270934"/>
                  <a:gd name="connsiteY2" fmla="*/ 1411 h 162278"/>
                  <a:gd name="connsiteX3" fmla="*/ 245534 w 270934"/>
                  <a:gd name="connsiteY3" fmla="*/ 69144 h 162278"/>
                  <a:gd name="connsiteX4" fmla="*/ 67734 w 270934"/>
                  <a:gd name="connsiteY4" fmla="*/ 128411 h 162278"/>
                  <a:gd name="connsiteX5" fmla="*/ 67734 w 270934"/>
                  <a:gd name="connsiteY5" fmla="*/ 162278 h 162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0934" h="162278">
                    <a:moveTo>
                      <a:pt x="0" y="111478"/>
                    </a:moveTo>
                    <a:cubicBezTo>
                      <a:pt x="11289" y="103716"/>
                      <a:pt x="22578" y="95955"/>
                      <a:pt x="59267" y="77611"/>
                    </a:cubicBezTo>
                    <a:cubicBezTo>
                      <a:pt x="95956" y="59267"/>
                      <a:pt x="189090" y="2822"/>
                      <a:pt x="220134" y="1411"/>
                    </a:cubicBezTo>
                    <a:cubicBezTo>
                      <a:pt x="251178" y="0"/>
                      <a:pt x="270934" y="47977"/>
                      <a:pt x="245534" y="69144"/>
                    </a:cubicBezTo>
                    <a:cubicBezTo>
                      <a:pt x="220134" y="90311"/>
                      <a:pt x="97367" y="112889"/>
                      <a:pt x="67734" y="128411"/>
                    </a:cubicBezTo>
                    <a:cubicBezTo>
                      <a:pt x="38101" y="143933"/>
                      <a:pt x="67734" y="162278"/>
                      <a:pt x="67734" y="162278"/>
                    </a:cubicBezTo>
                  </a:path>
                </a:pathLst>
              </a:custGeom>
              <a:ln>
                <a:solidFill>
                  <a:srgbClr val="0099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 24"/>
              <p:cNvSpPr>
                <a:spLocks noChangeAspect="1"/>
              </p:cNvSpPr>
              <p:nvPr/>
            </p:nvSpPr>
            <p:spPr>
              <a:xfrm>
                <a:off x="4030312" y="4958590"/>
                <a:ext cx="57085" cy="120714"/>
              </a:xfrm>
              <a:custGeom>
                <a:avLst/>
                <a:gdLst>
                  <a:gd name="connsiteX0" fmla="*/ 0 w 270934"/>
                  <a:gd name="connsiteY0" fmla="*/ 111478 h 162278"/>
                  <a:gd name="connsiteX1" fmla="*/ 59267 w 270934"/>
                  <a:gd name="connsiteY1" fmla="*/ 77611 h 162278"/>
                  <a:gd name="connsiteX2" fmla="*/ 220134 w 270934"/>
                  <a:gd name="connsiteY2" fmla="*/ 1411 h 162278"/>
                  <a:gd name="connsiteX3" fmla="*/ 245534 w 270934"/>
                  <a:gd name="connsiteY3" fmla="*/ 69144 h 162278"/>
                  <a:gd name="connsiteX4" fmla="*/ 67734 w 270934"/>
                  <a:gd name="connsiteY4" fmla="*/ 128411 h 162278"/>
                  <a:gd name="connsiteX5" fmla="*/ 67734 w 270934"/>
                  <a:gd name="connsiteY5" fmla="*/ 162278 h 162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0934" h="162278">
                    <a:moveTo>
                      <a:pt x="0" y="111478"/>
                    </a:moveTo>
                    <a:cubicBezTo>
                      <a:pt x="11289" y="103716"/>
                      <a:pt x="22578" y="95955"/>
                      <a:pt x="59267" y="77611"/>
                    </a:cubicBezTo>
                    <a:cubicBezTo>
                      <a:pt x="95956" y="59267"/>
                      <a:pt x="189090" y="2822"/>
                      <a:pt x="220134" y="1411"/>
                    </a:cubicBezTo>
                    <a:cubicBezTo>
                      <a:pt x="251178" y="0"/>
                      <a:pt x="270934" y="47977"/>
                      <a:pt x="245534" y="69144"/>
                    </a:cubicBezTo>
                    <a:cubicBezTo>
                      <a:pt x="220134" y="90311"/>
                      <a:pt x="97367" y="112889"/>
                      <a:pt x="67734" y="128411"/>
                    </a:cubicBezTo>
                    <a:cubicBezTo>
                      <a:pt x="38101" y="143933"/>
                      <a:pt x="67734" y="162278"/>
                      <a:pt x="67734" y="162278"/>
                    </a:cubicBezTo>
                  </a:path>
                </a:pathLst>
              </a:custGeom>
              <a:ln>
                <a:solidFill>
                  <a:srgbClr val="0099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 25"/>
              <p:cNvSpPr>
                <a:spLocks noChangeAspect="1"/>
              </p:cNvSpPr>
              <p:nvPr/>
            </p:nvSpPr>
            <p:spPr>
              <a:xfrm rot="791434">
                <a:off x="3941289" y="5324376"/>
                <a:ext cx="337175" cy="101426"/>
              </a:xfrm>
              <a:custGeom>
                <a:avLst/>
                <a:gdLst>
                  <a:gd name="connsiteX0" fmla="*/ 0 w 787400"/>
                  <a:gd name="connsiteY0" fmla="*/ 29633 h 156633"/>
                  <a:gd name="connsiteX1" fmla="*/ 114300 w 787400"/>
                  <a:gd name="connsiteY1" fmla="*/ 156633 h 156633"/>
                  <a:gd name="connsiteX2" fmla="*/ 203200 w 787400"/>
                  <a:gd name="connsiteY2" fmla="*/ 29633 h 156633"/>
                  <a:gd name="connsiteX3" fmla="*/ 330200 w 787400"/>
                  <a:gd name="connsiteY3" fmla="*/ 143933 h 156633"/>
                  <a:gd name="connsiteX4" fmla="*/ 419100 w 787400"/>
                  <a:gd name="connsiteY4" fmla="*/ 4233 h 156633"/>
                  <a:gd name="connsiteX5" fmla="*/ 520700 w 787400"/>
                  <a:gd name="connsiteY5" fmla="*/ 118533 h 156633"/>
                  <a:gd name="connsiteX6" fmla="*/ 609600 w 787400"/>
                  <a:gd name="connsiteY6" fmla="*/ 16933 h 156633"/>
                  <a:gd name="connsiteX7" fmla="*/ 698500 w 787400"/>
                  <a:gd name="connsiteY7" fmla="*/ 118533 h 156633"/>
                  <a:gd name="connsiteX8" fmla="*/ 787400 w 787400"/>
                  <a:gd name="connsiteY8" fmla="*/ 4233 h 156633"/>
                  <a:gd name="connsiteX0" fmla="*/ 0 w 698500"/>
                  <a:gd name="connsiteY0" fmla="*/ 29633 h 156633"/>
                  <a:gd name="connsiteX1" fmla="*/ 114300 w 698500"/>
                  <a:gd name="connsiteY1" fmla="*/ 156633 h 156633"/>
                  <a:gd name="connsiteX2" fmla="*/ 203200 w 698500"/>
                  <a:gd name="connsiteY2" fmla="*/ 29633 h 156633"/>
                  <a:gd name="connsiteX3" fmla="*/ 330200 w 698500"/>
                  <a:gd name="connsiteY3" fmla="*/ 143933 h 156633"/>
                  <a:gd name="connsiteX4" fmla="*/ 419100 w 698500"/>
                  <a:gd name="connsiteY4" fmla="*/ 4233 h 156633"/>
                  <a:gd name="connsiteX5" fmla="*/ 520700 w 698500"/>
                  <a:gd name="connsiteY5" fmla="*/ 118533 h 156633"/>
                  <a:gd name="connsiteX6" fmla="*/ 609600 w 698500"/>
                  <a:gd name="connsiteY6" fmla="*/ 16933 h 156633"/>
                  <a:gd name="connsiteX7" fmla="*/ 698500 w 698500"/>
                  <a:gd name="connsiteY7" fmla="*/ 118533 h 156633"/>
                  <a:gd name="connsiteX0" fmla="*/ 0 w 609600"/>
                  <a:gd name="connsiteY0" fmla="*/ 29633 h 156633"/>
                  <a:gd name="connsiteX1" fmla="*/ 114300 w 609600"/>
                  <a:gd name="connsiteY1" fmla="*/ 156633 h 156633"/>
                  <a:gd name="connsiteX2" fmla="*/ 203200 w 609600"/>
                  <a:gd name="connsiteY2" fmla="*/ 29633 h 156633"/>
                  <a:gd name="connsiteX3" fmla="*/ 330200 w 609600"/>
                  <a:gd name="connsiteY3" fmla="*/ 143933 h 156633"/>
                  <a:gd name="connsiteX4" fmla="*/ 419100 w 609600"/>
                  <a:gd name="connsiteY4" fmla="*/ 4233 h 156633"/>
                  <a:gd name="connsiteX5" fmla="*/ 520700 w 609600"/>
                  <a:gd name="connsiteY5" fmla="*/ 118533 h 156633"/>
                  <a:gd name="connsiteX6" fmla="*/ 609600 w 609600"/>
                  <a:gd name="connsiteY6" fmla="*/ 16933 h 156633"/>
                  <a:gd name="connsiteX0" fmla="*/ 0 w 520700"/>
                  <a:gd name="connsiteY0" fmla="*/ 29633 h 156633"/>
                  <a:gd name="connsiteX1" fmla="*/ 114300 w 520700"/>
                  <a:gd name="connsiteY1" fmla="*/ 156633 h 156633"/>
                  <a:gd name="connsiteX2" fmla="*/ 203200 w 520700"/>
                  <a:gd name="connsiteY2" fmla="*/ 29633 h 156633"/>
                  <a:gd name="connsiteX3" fmla="*/ 330200 w 520700"/>
                  <a:gd name="connsiteY3" fmla="*/ 143933 h 156633"/>
                  <a:gd name="connsiteX4" fmla="*/ 419100 w 520700"/>
                  <a:gd name="connsiteY4" fmla="*/ 4233 h 156633"/>
                  <a:gd name="connsiteX5" fmla="*/ 520700 w 520700"/>
                  <a:gd name="connsiteY5" fmla="*/ 118533 h 156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0700" h="156633">
                    <a:moveTo>
                      <a:pt x="0" y="29633"/>
                    </a:moveTo>
                    <a:cubicBezTo>
                      <a:pt x="40216" y="93133"/>
                      <a:pt x="80433" y="156633"/>
                      <a:pt x="114300" y="156633"/>
                    </a:cubicBezTo>
                    <a:cubicBezTo>
                      <a:pt x="148167" y="156633"/>
                      <a:pt x="167217" y="31750"/>
                      <a:pt x="203200" y="29633"/>
                    </a:cubicBezTo>
                    <a:cubicBezTo>
                      <a:pt x="239183" y="27516"/>
                      <a:pt x="294217" y="148166"/>
                      <a:pt x="330200" y="143933"/>
                    </a:cubicBezTo>
                    <a:cubicBezTo>
                      <a:pt x="366183" y="139700"/>
                      <a:pt x="387350" y="8466"/>
                      <a:pt x="419100" y="4233"/>
                    </a:cubicBezTo>
                    <a:cubicBezTo>
                      <a:pt x="450850" y="0"/>
                      <a:pt x="488950" y="116416"/>
                      <a:pt x="520700" y="118533"/>
                    </a:cubicBezTo>
                  </a:path>
                </a:pathLst>
              </a:custGeom>
              <a:ln>
                <a:solidFill>
                  <a:srgbClr val="33993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/>
              <p:cNvSpPr/>
              <p:nvPr/>
            </p:nvSpPr>
            <p:spPr>
              <a:xfrm>
                <a:off x="2514600" y="2730500"/>
                <a:ext cx="355600" cy="1358900"/>
              </a:xfrm>
              <a:custGeom>
                <a:avLst/>
                <a:gdLst>
                  <a:gd name="connsiteX0" fmla="*/ 355600 w 355600"/>
                  <a:gd name="connsiteY0" fmla="*/ 0 h 1358900"/>
                  <a:gd name="connsiteX1" fmla="*/ 0 w 355600"/>
                  <a:gd name="connsiteY1" fmla="*/ 787400 h 1358900"/>
                  <a:gd name="connsiteX2" fmla="*/ 355600 w 355600"/>
                  <a:gd name="connsiteY2" fmla="*/ 1358900 h 135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5600" h="1358900">
                    <a:moveTo>
                      <a:pt x="355600" y="0"/>
                    </a:moveTo>
                    <a:cubicBezTo>
                      <a:pt x="177800" y="280458"/>
                      <a:pt x="0" y="560917"/>
                      <a:pt x="0" y="787400"/>
                    </a:cubicBezTo>
                    <a:cubicBezTo>
                      <a:pt x="0" y="1013883"/>
                      <a:pt x="355600" y="1358900"/>
                      <a:pt x="355600" y="1358900"/>
                    </a:cubicBezTo>
                  </a:path>
                </a:pathLst>
              </a:custGeom>
              <a:ln w="25400" cap="flat" cmpd="sng" algn="ctr">
                <a:solidFill>
                  <a:schemeClr val="tx2">
                    <a:lumMod val="60000"/>
                    <a:lumOff val="40000"/>
                  </a:schemeClr>
                </a:solidFill>
                <a:prstDash val="dash"/>
                <a:round/>
                <a:headEnd type="none" w="med" len="med"/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reeform 27"/>
              <p:cNvSpPr/>
              <p:nvPr/>
            </p:nvSpPr>
            <p:spPr>
              <a:xfrm>
                <a:off x="2502507" y="2730500"/>
                <a:ext cx="355600" cy="2248968"/>
              </a:xfrm>
              <a:custGeom>
                <a:avLst/>
                <a:gdLst>
                  <a:gd name="connsiteX0" fmla="*/ 355600 w 355600"/>
                  <a:gd name="connsiteY0" fmla="*/ 0 h 1358900"/>
                  <a:gd name="connsiteX1" fmla="*/ 0 w 355600"/>
                  <a:gd name="connsiteY1" fmla="*/ 787400 h 1358900"/>
                  <a:gd name="connsiteX2" fmla="*/ 355600 w 355600"/>
                  <a:gd name="connsiteY2" fmla="*/ 1358900 h 135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5600" h="1358900">
                    <a:moveTo>
                      <a:pt x="355600" y="0"/>
                    </a:moveTo>
                    <a:cubicBezTo>
                      <a:pt x="177800" y="280458"/>
                      <a:pt x="0" y="560917"/>
                      <a:pt x="0" y="787400"/>
                    </a:cubicBezTo>
                    <a:cubicBezTo>
                      <a:pt x="0" y="1013883"/>
                      <a:pt x="355600" y="1358900"/>
                      <a:pt x="355600" y="1358900"/>
                    </a:cubicBezTo>
                  </a:path>
                </a:pathLst>
              </a:custGeom>
              <a:ln w="25400" cap="flat" cmpd="sng" algn="ctr">
                <a:solidFill>
                  <a:schemeClr val="tx2">
                    <a:lumMod val="60000"/>
                    <a:lumOff val="40000"/>
                  </a:schemeClr>
                </a:solidFill>
                <a:prstDash val="dash"/>
                <a:round/>
                <a:headEnd type="none" w="med" len="med"/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reeform 28"/>
              <p:cNvSpPr/>
              <p:nvPr/>
            </p:nvSpPr>
            <p:spPr>
              <a:xfrm>
                <a:off x="2247900" y="2776002"/>
                <a:ext cx="626636" cy="3035208"/>
              </a:xfrm>
              <a:custGeom>
                <a:avLst/>
                <a:gdLst>
                  <a:gd name="connsiteX0" fmla="*/ 355600 w 355600"/>
                  <a:gd name="connsiteY0" fmla="*/ 0 h 1358900"/>
                  <a:gd name="connsiteX1" fmla="*/ 0 w 355600"/>
                  <a:gd name="connsiteY1" fmla="*/ 787400 h 1358900"/>
                  <a:gd name="connsiteX2" fmla="*/ 355600 w 355600"/>
                  <a:gd name="connsiteY2" fmla="*/ 1358900 h 135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5600" h="1358900">
                    <a:moveTo>
                      <a:pt x="355600" y="0"/>
                    </a:moveTo>
                    <a:cubicBezTo>
                      <a:pt x="177800" y="280458"/>
                      <a:pt x="0" y="560917"/>
                      <a:pt x="0" y="787400"/>
                    </a:cubicBezTo>
                    <a:cubicBezTo>
                      <a:pt x="0" y="1013883"/>
                      <a:pt x="355600" y="1358900"/>
                      <a:pt x="355600" y="1358900"/>
                    </a:cubicBezTo>
                  </a:path>
                </a:pathLst>
              </a:custGeom>
              <a:ln w="25400" cap="flat" cmpd="sng" algn="ctr">
                <a:solidFill>
                  <a:schemeClr val="tx2">
                    <a:lumMod val="60000"/>
                    <a:lumOff val="40000"/>
                  </a:schemeClr>
                </a:solidFill>
                <a:prstDash val="dash"/>
                <a:round/>
                <a:headEnd type="none" w="med" len="med"/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6" name="TextBox 55"/>
          <p:cNvSpPr txBox="1"/>
          <p:nvPr/>
        </p:nvSpPr>
        <p:spPr>
          <a:xfrm>
            <a:off x="2148311" y="2938135"/>
            <a:ext cx="35736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Majority of trait-associated variation is non-coding. </a:t>
            </a:r>
          </a:p>
          <a:p>
            <a:endParaRPr lang="en-US" sz="2400" dirty="0"/>
          </a:p>
          <a:p>
            <a:r>
              <a:rPr lang="en-US" sz="2400" dirty="0"/>
              <a:t>Common hypothesis is that most of these function by altering gene expression.</a:t>
            </a:r>
          </a:p>
        </p:txBody>
      </p:sp>
    </p:spTree>
    <p:extLst>
      <p:ext uri="{BB962C8B-B14F-4D97-AF65-F5344CB8AC3E}">
        <p14:creationId xmlns:p14="http://schemas.microsoft.com/office/powerpoint/2010/main" val="1287348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6D280F7-21F3-034D-A6FD-66327761F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5733" y="429718"/>
            <a:ext cx="7096880" cy="1219201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Illustration of HPA</a:t>
            </a:r>
          </a:p>
        </p:txBody>
      </p:sp>
    </p:spTree>
    <p:extLst>
      <p:ext uri="{BB962C8B-B14F-4D97-AF65-F5344CB8AC3E}">
        <p14:creationId xmlns:p14="http://schemas.microsoft.com/office/powerpoint/2010/main" val="1570536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508A-5E9B-4AB0-AED3-DCBA644188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442" y="221744"/>
            <a:ext cx="10947146" cy="1302505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the genomic revolution …</a:t>
            </a:r>
            <a:br>
              <a:rPr lang="en-US" sz="4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RNA-</a:t>
            </a:r>
            <a:r>
              <a:rPr lang="en-US" sz="4000" b="1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Seq</a:t>
            </a:r>
            <a:r>
              <a:rPr lang="en-US" sz="4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yields </a:t>
            </a:r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a snapshot of a </a:t>
            </a:r>
            <a:r>
              <a:rPr lang="en-US" sz="4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full transcriptome </a:t>
            </a:r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40810CE4-9AD5-0242-8FF5-3C398266E070}"/>
              </a:ext>
            </a:extLst>
          </p:cNvPr>
          <p:cNvGrpSpPr>
            <a:grpSpLocks/>
          </p:cNvGrpSpPr>
          <p:nvPr/>
        </p:nvGrpSpPr>
        <p:grpSpPr bwMode="auto">
          <a:xfrm>
            <a:off x="708563" y="1929590"/>
            <a:ext cx="5266807" cy="1952171"/>
            <a:chOff x="198" y="1088"/>
            <a:chExt cx="4576" cy="1608"/>
          </a:xfrm>
        </p:grpSpPr>
        <p:sp>
          <p:nvSpPr>
            <p:cNvPr id="5" name="Oval 10" descr="Dark downward diagonal">
              <a:extLst>
                <a:ext uri="{FF2B5EF4-FFF2-40B4-BE49-F238E27FC236}">
                  <a16:creationId xmlns:a16="http://schemas.microsoft.com/office/drawing/2014/main" id="{6407622F-A3D2-F24B-8926-0B6B20189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2" y="1088"/>
              <a:ext cx="1352" cy="744"/>
            </a:xfrm>
            <a:prstGeom prst="ellipse">
              <a:avLst/>
            </a:prstGeom>
            <a:pattFill prst="dkDnDiag">
              <a:fgClr>
                <a:schemeClr val="accent1"/>
              </a:fgClr>
              <a:bgClr>
                <a:srgbClr val="FFFFFF"/>
              </a:bgClr>
            </a:patt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6" name="Group 11">
              <a:extLst>
                <a:ext uri="{FF2B5EF4-FFF2-40B4-BE49-F238E27FC236}">
                  <a16:creationId xmlns:a16="http://schemas.microsoft.com/office/drawing/2014/main" id="{D257262F-80EC-3141-91AD-9028A360E9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2" y="2222"/>
              <a:ext cx="208" cy="212"/>
              <a:chOff x="662" y="1526"/>
              <a:chExt cx="208" cy="212"/>
            </a:xfrm>
          </p:grpSpPr>
          <p:sp>
            <p:nvSpPr>
              <p:cNvPr id="124" name="Oval 12">
                <a:extLst>
                  <a:ext uri="{FF2B5EF4-FFF2-40B4-BE49-F238E27FC236}">
                    <a16:creationId xmlns:a16="http://schemas.microsoft.com/office/drawing/2014/main" id="{143872A9-34D2-A143-BC1C-DAD8CB3BF4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" y="1552"/>
                <a:ext cx="160" cy="152"/>
              </a:xfrm>
              <a:prstGeom prst="ellipse">
                <a:avLst/>
              </a:prstGeom>
              <a:solidFill>
                <a:srgbClr val="3399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5" name="Text Box 13">
                <a:extLst>
                  <a:ext uri="{FF2B5EF4-FFF2-40B4-BE49-F238E27FC236}">
                    <a16:creationId xmlns:a16="http://schemas.microsoft.com/office/drawing/2014/main" id="{01586E7B-015B-E247-9C96-E7F1CA3CCE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62" y="1526"/>
                <a:ext cx="208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/>
                  <a:t>C</a:t>
                </a:r>
              </a:p>
            </p:txBody>
          </p:sp>
        </p:grpSp>
        <p:grpSp>
          <p:nvGrpSpPr>
            <p:cNvPr id="7" name="Group 14">
              <a:extLst>
                <a:ext uri="{FF2B5EF4-FFF2-40B4-BE49-F238E27FC236}">
                  <a16:creationId xmlns:a16="http://schemas.microsoft.com/office/drawing/2014/main" id="{8F726438-5E07-6A4E-80BF-853BE68C3D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6" y="2086"/>
              <a:ext cx="194" cy="212"/>
              <a:chOff x="1166" y="1662"/>
              <a:chExt cx="194" cy="212"/>
            </a:xfrm>
          </p:grpSpPr>
          <p:sp>
            <p:nvSpPr>
              <p:cNvPr id="122" name="Oval 15">
                <a:extLst>
                  <a:ext uri="{FF2B5EF4-FFF2-40B4-BE49-F238E27FC236}">
                    <a16:creationId xmlns:a16="http://schemas.microsoft.com/office/drawing/2014/main" id="{4B25E6ED-4C99-0D47-8922-E252782083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4" y="1688"/>
                <a:ext cx="160" cy="152"/>
              </a:xfrm>
              <a:prstGeom prst="ellipse">
                <a:avLst/>
              </a:prstGeom>
              <a:solidFill>
                <a:srgbClr val="00CC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3" name="Text Box 16">
                <a:extLst>
                  <a:ext uri="{FF2B5EF4-FFF2-40B4-BE49-F238E27FC236}">
                    <a16:creationId xmlns:a16="http://schemas.microsoft.com/office/drawing/2014/main" id="{CAC642EF-A42A-E94A-8EFD-57F5D9DEA3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66" y="1662"/>
                <a:ext cx="194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/>
                  <a:t>T</a:t>
                </a:r>
              </a:p>
            </p:txBody>
          </p:sp>
        </p:grpSp>
        <p:grpSp>
          <p:nvGrpSpPr>
            <p:cNvPr id="8" name="Group 17">
              <a:extLst>
                <a:ext uri="{FF2B5EF4-FFF2-40B4-BE49-F238E27FC236}">
                  <a16:creationId xmlns:a16="http://schemas.microsoft.com/office/drawing/2014/main" id="{8D32DE53-28D3-9545-B679-39444054D7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0" y="1742"/>
              <a:ext cx="208" cy="212"/>
              <a:chOff x="1678" y="1790"/>
              <a:chExt cx="208" cy="212"/>
            </a:xfrm>
          </p:grpSpPr>
          <p:sp>
            <p:nvSpPr>
              <p:cNvPr id="120" name="Oval 18">
                <a:extLst>
                  <a:ext uri="{FF2B5EF4-FFF2-40B4-BE49-F238E27FC236}">
                    <a16:creationId xmlns:a16="http://schemas.microsoft.com/office/drawing/2014/main" id="{42DF5CE1-B192-FE48-A317-75ED9ECA43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6" y="1824"/>
                <a:ext cx="160" cy="152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1" name="Text Box 19">
                <a:extLst>
                  <a:ext uri="{FF2B5EF4-FFF2-40B4-BE49-F238E27FC236}">
                    <a16:creationId xmlns:a16="http://schemas.microsoft.com/office/drawing/2014/main" id="{46871C9B-E09A-514C-983D-C892199302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78" y="1790"/>
                <a:ext cx="208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/>
                  <a:t>A</a:t>
                </a:r>
              </a:p>
            </p:txBody>
          </p:sp>
        </p:grpSp>
        <p:grpSp>
          <p:nvGrpSpPr>
            <p:cNvPr id="9" name="Group 20">
              <a:extLst>
                <a:ext uri="{FF2B5EF4-FFF2-40B4-BE49-F238E27FC236}">
                  <a16:creationId xmlns:a16="http://schemas.microsoft.com/office/drawing/2014/main" id="{09D5E7C5-EC78-B143-80D9-29B5E69892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18" y="1774"/>
              <a:ext cx="216" cy="212"/>
              <a:chOff x="1070" y="1094"/>
              <a:chExt cx="216" cy="212"/>
            </a:xfrm>
          </p:grpSpPr>
          <p:sp>
            <p:nvSpPr>
              <p:cNvPr id="118" name="Oval 21">
                <a:extLst>
                  <a:ext uri="{FF2B5EF4-FFF2-40B4-BE49-F238E27FC236}">
                    <a16:creationId xmlns:a16="http://schemas.microsoft.com/office/drawing/2014/main" id="{FB338D97-E42B-E84B-BCF6-A4B3028ABB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" y="1120"/>
                <a:ext cx="160" cy="15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9" name="Text Box 22">
                <a:extLst>
                  <a:ext uri="{FF2B5EF4-FFF2-40B4-BE49-F238E27FC236}">
                    <a16:creationId xmlns:a16="http://schemas.microsoft.com/office/drawing/2014/main" id="{2068B990-41CC-384E-974B-05CDC58569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0" y="1094"/>
                <a:ext cx="21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/>
                  <a:t>G</a:t>
                </a:r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E070EC71-9008-2744-A0DF-DFB333170C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46" y="1942"/>
              <a:ext cx="208" cy="212"/>
              <a:chOff x="662" y="1526"/>
              <a:chExt cx="208" cy="212"/>
            </a:xfrm>
          </p:grpSpPr>
          <p:sp>
            <p:nvSpPr>
              <p:cNvPr id="116" name="Oval 24">
                <a:extLst>
                  <a:ext uri="{FF2B5EF4-FFF2-40B4-BE49-F238E27FC236}">
                    <a16:creationId xmlns:a16="http://schemas.microsoft.com/office/drawing/2014/main" id="{4BE9AC38-D8D2-894D-9B83-5AA037FAB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" y="1552"/>
                <a:ext cx="160" cy="152"/>
              </a:xfrm>
              <a:prstGeom prst="ellipse">
                <a:avLst/>
              </a:prstGeom>
              <a:solidFill>
                <a:srgbClr val="3399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7" name="Text Box 25">
                <a:extLst>
                  <a:ext uri="{FF2B5EF4-FFF2-40B4-BE49-F238E27FC236}">
                    <a16:creationId xmlns:a16="http://schemas.microsoft.com/office/drawing/2014/main" id="{309C4712-00BD-BE47-8A6E-ECFA6E3FD7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62" y="1526"/>
                <a:ext cx="208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/>
                  <a:t>C</a:t>
                </a:r>
              </a:p>
            </p:txBody>
          </p:sp>
        </p:grpSp>
        <p:grpSp>
          <p:nvGrpSpPr>
            <p:cNvPr id="11" name="Group 26">
              <a:extLst>
                <a:ext uri="{FF2B5EF4-FFF2-40B4-BE49-F238E27FC236}">
                  <a16:creationId xmlns:a16="http://schemas.microsoft.com/office/drawing/2014/main" id="{9FC0907A-1297-3849-85A9-F36CA3074E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50" y="2078"/>
              <a:ext cx="194" cy="212"/>
              <a:chOff x="1166" y="1662"/>
              <a:chExt cx="194" cy="212"/>
            </a:xfrm>
          </p:grpSpPr>
          <p:sp>
            <p:nvSpPr>
              <p:cNvPr id="114" name="Oval 27">
                <a:extLst>
                  <a:ext uri="{FF2B5EF4-FFF2-40B4-BE49-F238E27FC236}">
                    <a16:creationId xmlns:a16="http://schemas.microsoft.com/office/drawing/2014/main" id="{173A40C1-B7B9-3C4E-ACFC-66301DB16D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4" y="1688"/>
                <a:ext cx="160" cy="152"/>
              </a:xfrm>
              <a:prstGeom prst="ellipse">
                <a:avLst/>
              </a:prstGeom>
              <a:solidFill>
                <a:srgbClr val="00CC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5" name="Text Box 28">
                <a:extLst>
                  <a:ext uri="{FF2B5EF4-FFF2-40B4-BE49-F238E27FC236}">
                    <a16:creationId xmlns:a16="http://schemas.microsoft.com/office/drawing/2014/main" id="{A616A6D4-BC6E-3943-B410-966B62A08A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66" y="1662"/>
                <a:ext cx="194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/>
                  <a:t>T</a:t>
                </a:r>
              </a:p>
            </p:txBody>
          </p:sp>
        </p:grpSp>
        <p:grpSp>
          <p:nvGrpSpPr>
            <p:cNvPr id="12" name="Group 29">
              <a:extLst>
                <a:ext uri="{FF2B5EF4-FFF2-40B4-BE49-F238E27FC236}">
                  <a16:creationId xmlns:a16="http://schemas.microsoft.com/office/drawing/2014/main" id="{6A670AB0-D858-084A-B0F1-481FFE1CDF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70" y="1830"/>
              <a:ext cx="208" cy="212"/>
              <a:chOff x="1678" y="1790"/>
              <a:chExt cx="208" cy="212"/>
            </a:xfrm>
          </p:grpSpPr>
          <p:sp>
            <p:nvSpPr>
              <p:cNvPr id="112" name="Oval 30">
                <a:extLst>
                  <a:ext uri="{FF2B5EF4-FFF2-40B4-BE49-F238E27FC236}">
                    <a16:creationId xmlns:a16="http://schemas.microsoft.com/office/drawing/2014/main" id="{3D40A08A-1E5C-C742-A600-D5CCE7CFC9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6" y="1824"/>
                <a:ext cx="160" cy="152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3" name="Text Box 31">
                <a:extLst>
                  <a:ext uri="{FF2B5EF4-FFF2-40B4-BE49-F238E27FC236}">
                    <a16:creationId xmlns:a16="http://schemas.microsoft.com/office/drawing/2014/main" id="{F0ECAE93-B72A-1645-A7DF-7A96A0D33B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78" y="1790"/>
                <a:ext cx="208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/>
                  <a:t>A</a:t>
                </a:r>
              </a:p>
            </p:txBody>
          </p:sp>
        </p:grpSp>
        <p:grpSp>
          <p:nvGrpSpPr>
            <p:cNvPr id="13" name="Group 32">
              <a:extLst>
                <a:ext uri="{FF2B5EF4-FFF2-40B4-BE49-F238E27FC236}">
                  <a16:creationId xmlns:a16="http://schemas.microsoft.com/office/drawing/2014/main" id="{5F739B23-DA6C-DF43-AD7E-12B801DCD6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" y="1500"/>
              <a:ext cx="1586" cy="250"/>
              <a:chOff x="198" y="1196"/>
              <a:chExt cx="1586" cy="250"/>
            </a:xfrm>
          </p:grpSpPr>
          <p:grpSp>
            <p:nvGrpSpPr>
              <p:cNvPr id="101" name="Group 33">
                <a:extLst>
                  <a:ext uri="{FF2B5EF4-FFF2-40B4-BE49-F238E27FC236}">
                    <a16:creationId xmlns:a16="http://schemas.microsoft.com/office/drawing/2014/main" id="{F57FF277-5FF8-E747-86AB-62733EE22D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4" y="1264"/>
                <a:ext cx="640" cy="152"/>
                <a:chOff x="464" y="2072"/>
                <a:chExt cx="640" cy="152"/>
              </a:xfrm>
            </p:grpSpPr>
            <p:sp>
              <p:nvSpPr>
                <p:cNvPr id="108" name="Oval 34">
                  <a:extLst>
                    <a:ext uri="{FF2B5EF4-FFF2-40B4-BE49-F238E27FC236}">
                      <a16:creationId xmlns:a16="http://schemas.microsoft.com/office/drawing/2014/main" id="{8BD0599D-F06C-774C-8792-F22F78F38A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09" name="Oval 35">
                  <a:extLst>
                    <a:ext uri="{FF2B5EF4-FFF2-40B4-BE49-F238E27FC236}">
                      <a16:creationId xmlns:a16="http://schemas.microsoft.com/office/drawing/2014/main" id="{E123D242-AC38-7742-A58B-3036147FDB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10" name="Oval 36">
                  <a:extLst>
                    <a:ext uri="{FF2B5EF4-FFF2-40B4-BE49-F238E27FC236}">
                      <a16:creationId xmlns:a16="http://schemas.microsoft.com/office/drawing/2014/main" id="{6B7503A2-2D65-3945-9EFA-B1CC5CEBBC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11" name="Oval 37">
                  <a:extLst>
                    <a:ext uri="{FF2B5EF4-FFF2-40B4-BE49-F238E27FC236}">
                      <a16:creationId xmlns:a16="http://schemas.microsoft.com/office/drawing/2014/main" id="{7C6690CA-48CC-B446-90B2-C90B026611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102" name="Group 38">
                <a:extLst>
                  <a:ext uri="{FF2B5EF4-FFF2-40B4-BE49-F238E27FC236}">
                    <a16:creationId xmlns:a16="http://schemas.microsoft.com/office/drawing/2014/main" id="{2752716D-5E29-4042-98D9-AD1FA13CF89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44" y="1264"/>
                <a:ext cx="640" cy="152"/>
                <a:chOff x="464" y="2072"/>
                <a:chExt cx="640" cy="152"/>
              </a:xfrm>
            </p:grpSpPr>
            <p:sp>
              <p:nvSpPr>
                <p:cNvPr id="104" name="Oval 39">
                  <a:extLst>
                    <a:ext uri="{FF2B5EF4-FFF2-40B4-BE49-F238E27FC236}">
                      <a16:creationId xmlns:a16="http://schemas.microsoft.com/office/drawing/2014/main" id="{50C66F12-2C8D-B741-9C80-1F7BFF4E28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05" name="Oval 40">
                  <a:extLst>
                    <a:ext uri="{FF2B5EF4-FFF2-40B4-BE49-F238E27FC236}">
                      <a16:creationId xmlns:a16="http://schemas.microsoft.com/office/drawing/2014/main" id="{B921928F-C9DD-AC4D-B834-25AD566029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06" name="Oval 41">
                  <a:extLst>
                    <a:ext uri="{FF2B5EF4-FFF2-40B4-BE49-F238E27FC236}">
                      <a16:creationId xmlns:a16="http://schemas.microsoft.com/office/drawing/2014/main" id="{1CF08637-02CF-0D4C-B8D3-5B1CEF21B5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07" name="Oval 42">
                  <a:extLst>
                    <a:ext uri="{FF2B5EF4-FFF2-40B4-BE49-F238E27FC236}">
                      <a16:creationId xmlns:a16="http://schemas.microsoft.com/office/drawing/2014/main" id="{349DF70E-B56D-D74E-94E9-EF53B6928E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103" name="Text Box 43">
                <a:extLst>
                  <a:ext uri="{FF2B5EF4-FFF2-40B4-BE49-F238E27FC236}">
                    <a16:creationId xmlns:a16="http://schemas.microsoft.com/office/drawing/2014/main" id="{24184E5B-F2BA-7D48-B318-F98DFF32FA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" y="1196"/>
                <a:ext cx="333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2000">
                    <a:latin typeface="Verdana" panose="020B0604030504040204" pitchFamily="34" charset="0"/>
                  </a:rPr>
                  <a:t>5’-</a:t>
                </a:r>
              </a:p>
            </p:txBody>
          </p:sp>
        </p:grpSp>
        <p:grpSp>
          <p:nvGrpSpPr>
            <p:cNvPr id="14" name="Group 44">
              <a:extLst>
                <a:ext uri="{FF2B5EF4-FFF2-40B4-BE49-F238E27FC236}">
                  <a16:creationId xmlns:a16="http://schemas.microsoft.com/office/drawing/2014/main" id="{DE31AF64-25C9-034D-A0BF-06C956E01B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" y="1292"/>
              <a:ext cx="4576" cy="250"/>
              <a:chOff x="198" y="988"/>
              <a:chExt cx="4576" cy="250"/>
            </a:xfrm>
          </p:grpSpPr>
          <p:grpSp>
            <p:nvGrpSpPr>
              <p:cNvPr id="68" name="Group 45">
                <a:extLst>
                  <a:ext uri="{FF2B5EF4-FFF2-40B4-BE49-F238E27FC236}">
                    <a16:creationId xmlns:a16="http://schemas.microsoft.com/office/drawing/2014/main" id="{20A31D2A-2F1F-324B-A9BF-4498EF93303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24" y="1056"/>
                <a:ext cx="1920" cy="152"/>
                <a:chOff x="504" y="2072"/>
                <a:chExt cx="1920" cy="152"/>
              </a:xfrm>
            </p:grpSpPr>
            <p:grpSp>
              <p:nvGrpSpPr>
                <p:cNvPr id="86" name="Group 46">
                  <a:extLst>
                    <a:ext uri="{FF2B5EF4-FFF2-40B4-BE49-F238E27FC236}">
                      <a16:creationId xmlns:a16="http://schemas.microsoft.com/office/drawing/2014/main" id="{6170CEAB-0EFB-704E-9D08-D80AC29E994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84" y="2072"/>
                  <a:ext cx="640" cy="152"/>
                  <a:chOff x="464" y="2072"/>
                  <a:chExt cx="640" cy="152"/>
                </a:xfrm>
              </p:grpSpPr>
              <p:sp>
                <p:nvSpPr>
                  <p:cNvPr id="97" name="Oval 47">
                    <a:extLst>
                      <a:ext uri="{FF2B5EF4-FFF2-40B4-BE49-F238E27FC236}">
                        <a16:creationId xmlns:a16="http://schemas.microsoft.com/office/drawing/2014/main" id="{7D226B0D-27F6-654A-9D62-BD96CFF4380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4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98" name="Oval 48">
                    <a:extLst>
                      <a:ext uri="{FF2B5EF4-FFF2-40B4-BE49-F238E27FC236}">
                        <a16:creationId xmlns:a16="http://schemas.microsoft.com/office/drawing/2014/main" id="{67189FF3-D336-0845-A44A-87B9B75DF35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8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99" name="Oval 49">
                    <a:extLst>
                      <a:ext uri="{FF2B5EF4-FFF2-40B4-BE49-F238E27FC236}">
                        <a16:creationId xmlns:a16="http://schemas.microsoft.com/office/drawing/2014/main" id="{857D0AF7-6905-3D42-B440-D6B2A34D1C5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00" name="Oval 50">
                    <a:extLst>
                      <a:ext uri="{FF2B5EF4-FFF2-40B4-BE49-F238E27FC236}">
                        <a16:creationId xmlns:a16="http://schemas.microsoft.com/office/drawing/2014/main" id="{64B0E352-8AC8-544C-8708-C33E3ECC758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87" name="Group 51">
                  <a:extLst>
                    <a:ext uri="{FF2B5EF4-FFF2-40B4-BE49-F238E27FC236}">
                      <a16:creationId xmlns:a16="http://schemas.microsoft.com/office/drawing/2014/main" id="{B6BF40C2-BE37-E74B-BD00-22197945E6D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04" y="2072"/>
                  <a:ext cx="640" cy="152"/>
                  <a:chOff x="464" y="2072"/>
                  <a:chExt cx="640" cy="152"/>
                </a:xfrm>
              </p:grpSpPr>
              <p:sp>
                <p:nvSpPr>
                  <p:cNvPr id="93" name="Oval 52">
                    <a:extLst>
                      <a:ext uri="{FF2B5EF4-FFF2-40B4-BE49-F238E27FC236}">
                        <a16:creationId xmlns:a16="http://schemas.microsoft.com/office/drawing/2014/main" id="{9CCFFCCA-8F14-5042-86D6-C1502519D2E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4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94" name="Oval 53">
                    <a:extLst>
                      <a:ext uri="{FF2B5EF4-FFF2-40B4-BE49-F238E27FC236}">
                        <a16:creationId xmlns:a16="http://schemas.microsoft.com/office/drawing/2014/main" id="{52FBA251-60D6-6D44-A988-07E3E40EEE3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8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95" name="Oval 54">
                    <a:extLst>
                      <a:ext uri="{FF2B5EF4-FFF2-40B4-BE49-F238E27FC236}">
                        <a16:creationId xmlns:a16="http://schemas.microsoft.com/office/drawing/2014/main" id="{F270A23A-3B5C-0246-8068-5F9019EB3E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96" name="Oval 55">
                    <a:extLst>
                      <a:ext uri="{FF2B5EF4-FFF2-40B4-BE49-F238E27FC236}">
                        <a16:creationId xmlns:a16="http://schemas.microsoft.com/office/drawing/2014/main" id="{FE5964EE-A6F9-EB44-B8E0-B918F9E7A17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88" name="Group 56">
                  <a:extLst>
                    <a:ext uri="{FF2B5EF4-FFF2-40B4-BE49-F238E27FC236}">
                      <a16:creationId xmlns:a16="http://schemas.microsoft.com/office/drawing/2014/main" id="{033AC443-8F4E-004A-8194-E4A40BDA81B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144" y="2072"/>
                  <a:ext cx="640" cy="152"/>
                  <a:chOff x="464" y="2072"/>
                  <a:chExt cx="640" cy="152"/>
                </a:xfrm>
              </p:grpSpPr>
              <p:sp>
                <p:nvSpPr>
                  <p:cNvPr id="89" name="Oval 57">
                    <a:extLst>
                      <a:ext uri="{FF2B5EF4-FFF2-40B4-BE49-F238E27FC236}">
                        <a16:creationId xmlns:a16="http://schemas.microsoft.com/office/drawing/2014/main" id="{677F82DC-B8F7-2546-8E6B-3228A2AAFB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4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90" name="Oval 58">
                    <a:extLst>
                      <a:ext uri="{FF2B5EF4-FFF2-40B4-BE49-F238E27FC236}">
                        <a16:creationId xmlns:a16="http://schemas.microsoft.com/office/drawing/2014/main" id="{E7F05528-CA3B-214A-AFA9-410B62A8DC1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8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91" name="Oval 59">
                    <a:extLst>
                      <a:ext uri="{FF2B5EF4-FFF2-40B4-BE49-F238E27FC236}">
                        <a16:creationId xmlns:a16="http://schemas.microsoft.com/office/drawing/2014/main" id="{886FA766-7D86-D04E-9F5B-CE56F52C789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92" name="Oval 60">
                    <a:extLst>
                      <a:ext uri="{FF2B5EF4-FFF2-40B4-BE49-F238E27FC236}">
                        <a16:creationId xmlns:a16="http://schemas.microsoft.com/office/drawing/2014/main" id="{B030D18A-672A-D749-9B98-6759A6EDB02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</p:grpSp>
          <p:grpSp>
            <p:nvGrpSpPr>
              <p:cNvPr id="69" name="Group 61">
                <a:extLst>
                  <a:ext uri="{FF2B5EF4-FFF2-40B4-BE49-F238E27FC236}">
                    <a16:creationId xmlns:a16="http://schemas.microsoft.com/office/drawing/2014/main" id="{BEDEA74A-EBA7-6249-BD28-37BEE4A3E4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84" y="1056"/>
                <a:ext cx="640" cy="152"/>
                <a:chOff x="464" y="2072"/>
                <a:chExt cx="640" cy="152"/>
              </a:xfrm>
            </p:grpSpPr>
            <p:sp>
              <p:nvSpPr>
                <p:cNvPr id="82" name="Oval 62">
                  <a:extLst>
                    <a:ext uri="{FF2B5EF4-FFF2-40B4-BE49-F238E27FC236}">
                      <a16:creationId xmlns:a16="http://schemas.microsoft.com/office/drawing/2014/main" id="{082CF67E-EB12-7E47-9458-09957FB4A4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4" y="2072"/>
                  <a:ext cx="160" cy="152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83" name="Oval 63">
                  <a:extLst>
                    <a:ext uri="{FF2B5EF4-FFF2-40B4-BE49-F238E27FC236}">
                      <a16:creationId xmlns:a16="http://schemas.microsoft.com/office/drawing/2014/main" id="{22FE37D4-75F2-9F47-9FAC-58CB4E97A1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4" y="2072"/>
                  <a:ext cx="160" cy="152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84" name="Oval 64">
                  <a:extLst>
                    <a:ext uri="{FF2B5EF4-FFF2-40B4-BE49-F238E27FC236}">
                      <a16:creationId xmlns:a16="http://schemas.microsoft.com/office/drawing/2014/main" id="{5217ED5A-3A9B-D54F-ADB3-4542A5EEEB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4" y="2072"/>
                  <a:ext cx="160" cy="152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85" name="Oval 65">
                  <a:extLst>
                    <a:ext uri="{FF2B5EF4-FFF2-40B4-BE49-F238E27FC236}">
                      <a16:creationId xmlns:a16="http://schemas.microsoft.com/office/drawing/2014/main" id="{365A4451-0BAD-9341-A9CE-2EFFE50606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2072"/>
                  <a:ext cx="160" cy="152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70" name="Group 66">
                <a:extLst>
                  <a:ext uri="{FF2B5EF4-FFF2-40B4-BE49-F238E27FC236}">
                    <a16:creationId xmlns:a16="http://schemas.microsoft.com/office/drawing/2014/main" id="{423B7DFE-BF9F-0F4E-9D54-51500B4093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4" y="1056"/>
                <a:ext cx="640" cy="152"/>
                <a:chOff x="464" y="2072"/>
                <a:chExt cx="640" cy="152"/>
              </a:xfrm>
            </p:grpSpPr>
            <p:sp>
              <p:nvSpPr>
                <p:cNvPr id="78" name="Oval 67">
                  <a:extLst>
                    <a:ext uri="{FF2B5EF4-FFF2-40B4-BE49-F238E27FC236}">
                      <a16:creationId xmlns:a16="http://schemas.microsoft.com/office/drawing/2014/main" id="{3E9157C8-BCCE-6743-A5BE-9048861B25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79" name="Oval 68">
                  <a:extLst>
                    <a:ext uri="{FF2B5EF4-FFF2-40B4-BE49-F238E27FC236}">
                      <a16:creationId xmlns:a16="http://schemas.microsoft.com/office/drawing/2014/main" id="{250EF940-7A93-6F46-971A-46B13D3C77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80" name="Oval 69">
                  <a:extLst>
                    <a:ext uri="{FF2B5EF4-FFF2-40B4-BE49-F238E27FC236}">
                      <a16:creationId xmlns:a16="http://schemas.microsoft.com/office/drawing/2014/main" id="{8822DA22-0A37-DD40-A8CD-8F47309886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81" name="Oval 70">
                  <a:extLst>
                    <a:ext uri="{FF2B5EF4-FFF2-40B4-BE49-F238E27FC236}">
                      <a16:creationId xmlns:a16="http://schemas.microsoft.com/office/drawing/2014/main" id="{BCF0FAFD-B30B-FC49-84FA-852F7E54CB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71" name="Group 71">
                <a:extLst>
                  <a:ext uri="{FF2B5EF4-FFF2-40B4-BE49-F238E27FC236}">
                    <a16:creationId xmlns:a16="http://schemas.microsoft.com/office/drawing/2014/main" id="{97B3E260-EC77-4D4F-BB3E-73C9782801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44" y="1056"/>
                <a:ext cx="640" cy="152"/>
                <a:chOff x="464" y="2072"/>
                <a:chExt cx="640" cy="152"/>
              </a:xfrm>
            </p:grpSpPr>
            <p:sp>
              <p:nvSpPr>
                <p:cNvPr id="74" name="Oval 72">
                  <a:extLst>
                    <a:ext uri="{FF2B5EF4-FFF2-40B4-BE49-F238E27FC236}">
                      <a16:creationId xmlns:a16="http://schemas.microsoft.com/office/drawing/2014/main" id="{8C7CD63D-BB4C-C046-9E9B-99A5D77A61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75" name="Oval 73">
                  <a:extLst>
                    <a:ext uri="{FF2B5EF4-FFF2-40B4-BE49-F238E27FC236}">
                      <a16:creationId xmlns:a16="http://schemas.microsoft.com/office/drawing/2014/main" id="{03EA8EA6-BCD7-D24E-A82E-E16C80BA39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76" name="Oval 74">
                  <a:extLst>
                    <a:ext uri="{FF2B5EF4-FFF2-40B4-BE49-F238E27FC236}">
                      <a16:creationId xmlns:a16="http://schemas.microsoft.com/office/drawing/2014/main" id="{226620B2-C388-2641-88AD-090E4EC5AB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77" name="Oval 75">
                  <a:extLst>
                    <a:ext uri="{FF2B5EF4-FFF2-40B4-BE49-F238E27FC236}">
                      <a16:creationId xmlns:a16="http://schemas.microsoft.com/office/drawing/2014/main" id="{502823E7-1B97-B045-A0FA-BB78084BCA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72" name="Text Box 76">
                <a:extLst>
                  <a:ext uri="{FF2B5EF4-FFF2-40B4-BE49-F238E27FC236}">
                    <a16:creationId xmlns:a16="http://schemas.microsoft.com/office/drawing/2014/main" id="{2F02ED77-443D-7C45-A5B6-B72FD6AE9A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" y="988"/>
                <a:ext cx="333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2000">
                    <a:latin typeface="Verdana" panose="020B0604030504040204" pitchFamily="34" charset="0"/>
                  </a:rPr>
                  <a:t>3’-</a:t>
                </a:r>
              </a:p>
            </p:txBody>
          </p:sp>
          <p:sp>
            <p:nvSpPr>
              <p:cNvPr id="73" name="Text Box 77">
                <a:extLst>
                  <a:ext uri="{FF2B5EF4-FFF2-40B4-BE49-F238E27FC236}">
                    <a16:creationId xmlns:a16="http://schemas.microsoft.com/office/drawing/2014/main" id="{DC6DEB33-8750-3E48-9537-236F9B7345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10" y="988"/>
                <a:ext cx="46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2000">
                    <a:latin typeface="Verdana" panose="020B0604030504040204" pitchFamily="34" charset="0"/>
                  </a:rPr>
                  <a:t>…-5’</a:t>
                </a:r>
              </a:p>
            </p:txBody>
          </p:sp>
        </p:grpSp>
        <p:grpSp>
          <p:nvGrpSpPr>
            <p:cNvPr id="15" name="Group 78">
              <a:extLst>
                <a:ext uri="{FF2B5EF4-FFF2-40B4-BE49-F238E27FC236}">
                  <a16:creationId xmlns:a16="http://schemas.microsoft.com/office/drawing/2014/main" id="{664A8572-B61F-4E4B-B7ED-A3727AB288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94" y="2174"/>
              <a:ext cx="216" cy="212"/>
              <a:chOff x="1070" y="1094"/>
              <a:chExt cx="216" cy="212"/>
            </a:xfrm>
          </p:grpSpPr>
          <p:sp>
            <p:nvSpPr>
              <p:cNvPr id="66" name="Oval 79">
                <a:extLst>
                  <a:ext uri="{FF2B5EF4-FFF2-40B4-BE49-F238E27FC236}">
                    <a16:creationId xmlns:a16="http://schemas.microsoft.com/office/drawing/2014/main" id="{3010AB34-CF2A-2F44-9814-78FC70F30A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" y="1120"/>
                <a:ext cx="160" cy="15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7" name="Text Box 80">
                <a:extLst>
                  <a:ext uri="{FF2B5EF4-FFF2-40B4-BE49-F238E27FC236}">
                    <a16:creationId xmlns:a16="http://schemas.microsoft.com/office/drawing/2014/main" id="{27A80D32-17E3-6C4C-988A-A726124F1D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0" y="1094"/>
                <a:ext cx="21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/>
                  <a:t>G</a:t>
                </a:r>
              </a:p>
            </p:txBody>
          </p:sp>
        </p:grpSp>
        <p:grpSp>
          <p:nvGrpSpPr>
            <p:cNvPr id="16" name="Group 81">
              <a:extLst>
                <a:ext uri="{FF2B5EF4-FFF2-40B4-BE49-F238E27FC236}">
                  <a16:creationId xmlns:a16="http://schemas.microsoft.com/office/drawing/2014/main" id="{5CE3C012-1B7F-2846-9A58-6831BE29A3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4" y="2190"/>
              <a:ext cx="194" cy="212"/>
              <a:chOff x="1166" y="1662"/>
              <a:chExt cx="194" cy="212"/>
            </a:xfrm>
          </p:grpSpPr>
          <p:sp>
            <p:nvSpPr>
              <p:cNvPr id="64" name="Oval 82">
                <a:extLst>
                  <a:ext uri="{FF2B5EF4-FFF2-40B4-BE49-F238E27FC236}">
                    <a16:creationId xmlns:a16="http://schemas.microsoft.com/office/drawing/2014/main" id="{81C650B8-D3A3-7742-B1E3-A8DCF978B5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4" y="1688"/>
                <a:ext cx="160" cy="152"/>
              </a:xfrm>
              <a:prstGeom prst="ellipse">
                <a:avLst/>
              </a:prstGeom>
              <a:solidFill>
                <a:srgbClr val="00CC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5" name="Text Box 83">
                <a:extLst>
                  <a:ext uri="{FF2B5EF4-FFF2-40B4-BE49-F238E27FC236}">
                    <a16:creationId xmlns:a16="http://schemas.microsoft.com/office/drawing/2014/main" id="{6F14B3F3-1B3B-6A49-B839-B4943EC8FB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66" y="1662"/>
                <a:ext cx="194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/>
                  <a:t>T</a:t>
                </a:r>
              </a:p>
            </p:txBody>
          </p:sp>
        </p:grpSp>
        <p:sp>
          <p:nvSpPr>
            <p:cNvPr id="17" name="Line 84">
              <a:extLst>
                <a:ext uri="{FF2B5EF4-FFF2-40B4-BE49-F238E27FC236}">
                  <a16:creationId xmlns:a16="http://schemas.microsoft.com/office/drawing/2014/main" id="{BE4797C5-3278-2545-BAA3-77B5C35D8C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0" y="1807"/>
              <a:ext cx="0" cy="88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85">
              <a:extLst>
                <a:ext uri="{FF2B5EF4-FFF2-40B4-BE49-F238E27FC236}">
                  <a16:creationId xmlns:a16="http://schemas.microsoft.com/office/drawing/2014/main" id="{B8EEEEB9-2973-A14B-A7E5-BA2C76620C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6" y="1542"/>
              <a:ext cx="216" cy="212"/>
              <a:chOff x="1070" y="1094"/>
              <a:chExt cx="216" cy="212"/>
            </a:xfrm>
          </p:grpSpPr>
          <p:sp>
            <p:nvSpPr>
              <p:cNvPr id="62" name="Oval 86">
                <a:extLst>
                  <a:ext uri="{FF2B5EF4-FFF2-40B4-BE49-F238E27FC236}">
                    <a16:creationId xmlns:a16="http://schemas.microsoft.com/office/drawing/2014/main" id="{18C65C08-5BC1-BD47-B3DB-551C72FEAC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" y="1120"/>
                <a:ext cx="160" cy="15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3" name="Text Box 87">
                <a:extLst>
                  <a:ext uri="{FF2B5EF4-FFF2-40B4-BE49-F238E27FC236}">
                    <a16:creationId xmlns:a16="http://schemas.microsoft.com/office/drawing/2014/main" id="{49217E8E-80BF-2348-9A73-47E7888CE3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0" y="1094"/>
                <a:ext cx="21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/>
                  <a:t>G</a:t>
                </a:r>
              </a:p>
            </p:txBody>
          </p:sp>
        </p:grpSp>
        <p:grpSp>
          <p:nvGrpSpPr>
            <p:cNvPr id="19" name="Group 88">
              <a:extLst>
                <a:ext uri="{FF2B5EF4-FFF2-40B4-BE49-F238E27FC236}">
                  <a16:creationId xmlns:a16="http://schemas.microsoft.com/office/drawing/2014/main" id="{7A1F0325-2876-6A40-A118-A549EA7162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48" y="1542"/>
              <a:ext cx="194" cy="212"/>
              <a:chOff x="1166" y="1662"/>
              <a:chExt cx="194" cy="212"/>
            </a:xfrm>
          </p:grpSpPr>
          <p:sp>
            <p:nvSpPr>
              <p:cNvPr id="60" name="Oval 89">
                <a:extLst>
                  <a:ext uri="{FF2B5EF4-FFF2-40B4-BE49-F238E27FC236}">
                    <a16:creationId xmlns:a16="http://schemas.microsoft.com/office/drawing/2014/main" id="{7A250130-6ED4-7F49-AE66-9D2B073D95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4" y="1688"/>
                <a:ext cx="160" cy="152"/>
              </a:xfrm>
              <a:prstGeom prst="ellipse">
                <a:avLst/>
              </a:prstGeom>
              <a:solidFill>
                <a:srgbClr val="00CC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" name="Text Box 90">
                <a:extLst>
                  <a:ext uri="{FF2B5EF4-FFF2-40B4-BE49-F238E27FC236}">
                    <a16:creationId xmlns:a16="http://schemas.microsoft.com/office/drawing/2014/main" id="{76357F99-63A0-D447-9BFA-4D9C5533FF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66" y="1662"/>
                <a:ext cx="194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 dirty="0"/>
                  <a:t>T</a:t>
                </a:r>
              </a:p>
            </p:txBody>
          </p:sp>
        </p:grpSp>
        <p:grpSp>
          <p:nvGrpSpPr>
            <p:cNvPr id="20" name="Group 91">
              <a:extLst>
                <a:ext uri="{FF2B5EF4-FFF2-40B4-BE49-F238E27FC236}">
                  <a16:creationId xmlns:a16="http://schemas.microsoft.com/office/drawing/2014/main" id="{3FAFBE73-D4FF-294D-B1DA-9DECFBA954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08" y="1542"/>
              <a:ext cx="2258" cy="212"/>
              <a:chOff x="2108" y="1542"/>
              <a:chExt cx="2258" cy="212"/>
            </a:xfrm>
          </p:grpSpPr>
          <p:grpSp>
            <p:nvGrpSpPr>
              <p:cNvPr id="21" name="Group 92">
                <a:extLst>
                  <a:ext uri="{FF2B5EF4-FFF2-40B4-BE49-F238E27FC236}">
                    <a16:creationId xmlns:a16="http://schemas.microsoft.com/office/drawing/2014/main" id="{E53E1071-9C7F-0C44-A24E-5D8FD3AFB57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03" y="1542"/>
                <a:ext cx="208" cy="212"/>
                <a:chOff x="662" y="1526"/>
                <a:chExt cx="208" cy="212"/>
              </a:xfrm>
            </p:grpSpPr>
            <p:sp>
              <p:nvSpPr>
                <p:cNvPr id="58" name="Oval 93">
                  <a:extLst>
                    <a:ext uri="{FF2B5EF4-FFF2-40B4-BE49-F238E27FC236}">
                      <a16:creationId xmlns:a16="http://schemas.microsoft.com/office/drawing/2014/main" id="{64AC7D3D-03DC-0843-A516-1D20D8F622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8" y="1552"/>
                  <a:ext cx="160" cy="152"/>
                </a:xfrm>
                <a:prstGeom prst="ellipse">
                  <a:avLst/>
                </a:prstGeom>
                <a:solidFill>
                  <a:srgbClr val="3399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9" name="Text Box 94">
                  <a:extLst>
                    <a:ext uri="{FF2B5EF4-FFF2-40B4-BE49-F238E27FC236}">
                      <a16:creationId xmlns:a16="http://schemas.microsoft.com/office/drawing/2014/main" id="{40021368-5436-1541-B9E9-7DA7BCB2AFB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62" y="1526"/>
                  <a:ext cx="208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C</a:t>
                  </a:r>
                </a:p>
              </p:txBody>
            </p:sp>
          </p:grpSp>
          <p:grpSp>
            <p:nvGrpSpPr>
              <p:cNvPr id="22" name="Group 95">
                <a:extLst>
                  <a:ext uri="{FF2B5EF4-FFF2-40B4-BE49-F238E27FC236}">
                    <a16:creationId xmlns:a16="http://schemas.microsoft.com/office/drawing/2014/main" id="{756B6D42-5190-5D42-B932-A0DE0BC7D79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00" y="1542"/>
                <a:ext cx="194" cy="212"/>
                <a:chOff x="1166" y="1662"/>
                <a:chExt cx="194" cy="212"/>
              </a:xfrm>
            </p:grpSpPr>
            <p:sp>
              <p:nvSpPr>
                <p:cNvPr id="56" name="Oval 96">
                  <a:extLst>
                    <a:ext uri="{FF2B5EF4-FFF2-40B4-BE49-F238E27FC236}">
                      <a16:creationId xmlns:a16="http://schemas.microsoft.com/office/drawing/2014/main" id="{2FF10E0F-B6AD-EF46-B135-E58EF20C9D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84" y="1688"/>
                  <a:ext cx="160" cy="152"/>
                </a:xfrm>
                <a:prstGeom prst="ellipse">
                  <a:avLst/>
                </a:prstGeom>
                <a:solidFill>
                  <a:srgbClr val="00CC66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7" name="Text Box 97">
                  <a:extLst>
                    <a:ext uri="{FF2B5EF4-FFF2-40B4-BE49-F238E27FC236}">
                      <a16:creationId xmlns:a16="http://schemas.microsoft.com/office/drawing/2014/main" id="{51CF9F82-9C8C-9048-9BDC-A1D21318823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66" y="1662"/>
                  <a:ext cx="194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T</a:t>
                  </a:r>
                </a:p>
              </p:txBody>
            </p:sp>
          </p:grpSp>
          <p:grpSp>
            <p:nvGrpSpPr>
              <p:cNvPr id="23" name="Group 98">
                <a:extLst>
                  <a:ext uri="{FF2B5EF4-FFF2-40B4-BE49-F238E27FC236}">
                    <a16:creationId xmlns:a16="http://schemas.microsoft.com/office/drawing/2014/main" id="{6EBEE132-9581-4A4B-9A44-0061B573774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77" y="1542"/>
                <a:ext cx="208" cy="212"/>
                <a:chOff x="1678" y="1790"/>
                <a:chExt cx="208" cy="212"/>
              </a:xfrm>
            </p:grpSpPr>
            <p:sp>
              <p:nvSpPr>
                <p:cNvPr id="54" name="Oval 99">
                  <a:extLst>
                    <a:ext uri="{FF2B5EF4-FFF2-40B4-BE49-F238E27FC236}">
                      <a16:creationId xmlns:a16="http://schemas.microsoft.com/office/drawing/2014/main" id="{1AF0B7DC-5466-8445-A469-07D26AFB88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96" y="1824"/>
                  <a:ext cx="160" cy="152"/>
                </a:xfrm>
                <a:prstGeom prst="ellipse">
                  <a:avLst/>
                </a:prstGeom>
                <a:solidFill>
                  <a:srgbClr val="FF33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5" name="Text Box 100">
                  <a:extLst>
                    <a:ext uri="{FF2B5EF4-FFF2-40B4-BE49-F238E27FC236}">
                      <a16:creationId xmlns:a16="http://schemas.microsoft.com/office/drawing/2014/main" id="{96409256-6234-C64A-B81D-45C4A50A777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78" y="1790"/>
                  <a:ext cx="208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A</a:t>
                  </a:r>
                </a:p>
              </p:txBody>
            </p:sp>
          </p:grpSp>
          <p:grpSp>
            <p:nvGrpSpPr>
              <p:cNvPr id="24" name="Group 101">
                <a:extLst>
                  <a:ext uri="{FF2B5EF4-FFF2-40B4-BE49-F238E27FC236}">
                    <a16:creationId xmlns:a16="http://schemas.microsoft.com/office/drawing/2014/main" id="{168C5C25-77DA-5C4E-9830-2A8A3ED2EB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50" y="1542"/>
                <a:ext cx="216" cy="212"/>
                <a:chOff x="1070" y="1094"/>
                <a:chExt cx="216" cy="212"/>
              </a:xfrm>
            </p:grpSpPr>
            <p:sp>
              <p:nvSpPr>
                <p:cNvPr id="52" name="Oval 102">
                  <a:extLst>
                    <a:ext uri="{FF2B5EF4-FFF2-40B4-BE49-F238E27FC236}">
                      <a16:creationId xmlns:a16="http://schemas.microsoft.com/office/drawing/2014/main" id="{DA9EDD62-35F6-E74B-B276-F59174E83E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96" y="1120"/>
                  <a:ext cx="160" cy="152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3" name="Text Box 103">
                  <a:extLst>
                    <a:ext uri="{FF2B5EF4-FFF2-40B4-BE49-F238E27FC236}">
                      <a16:creationId xmlns:a16="http://schemas.microsoft.com/office/drawing/2014/main" id="{89F810B9-9A44-A94D-B009-76117FED7F2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70" y="1094"/>
                  <a:ext cx="216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G</a:t>
                  </a:r>
                </a:p>
              </p:txBody>
            </p:sp>
          </p:grpSp>
          <p:grpSp>
            <p:nvGrpSpPr>
              <p:cNvPr id="25" name="Group 104">
                <a:extLst>
                  <a:ext uri="{FF2B5EF4-FFF2-40B4-BE49-F238E27FC236}">
                    <a16:creationId xmlns:a16="http://schemas.microsoft.com/office/drawing/2014/main" id="{DD13E726-EE0D-7543-8663-A3CD540BA7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60" y="1542"/>
                <a:ext cx="194" cy="212"/>
                <a:chOff x="1166" y="1662"/>
                <a:chExt cx="194" cy="212"/>
              </a:xfrm>
            </p:grpSpPr>
            <p:sp>
              <p:nvSpPr>
                <p:cNvPr id="50" name="Oval 105">
                  <a:extLst>
                    <a:ext uri="{FF2B5EF4-FFF2-40B4-BE49-F238E27FC236}">
                      <a16:creationId xmlns:a16="http://schemas.microsoft.com/office/drawing/2014/main" id="{DB452BEA-3A36-7443-8945-B84CE3231E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84" y="1688"/>
                  <a:ext cx="160" cy="152"/>
                </a:xfrm>
                <a:prstGeom prst="ellipse">
                  <a:avLst/>
                </a:prstGeom>
                <a:solidFill>
                  <a:srgbClr val="00CC66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1" name="Text Box 106">
                  <a:extLst>
                    <a:ext uri="{FF2B5EF4-FFF2-40B4-BE49-F238E27FC236}">
                      <a16:creationId xmlns:a16="http://schemas.microsoft.com/office/drawing/2014/main" id="{8DFCB3F6-954A-C545-ABD5-586FD45E033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66" y="1662"/>
                  <a:ext cx="194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T</a:t>
                  </a:r>
                </a:p>
              </p:txBody>
            </p:sp>
          </p:grpSp>
          <p:grpSp>
            <p:nvGrpSpPr>
              <p:cNvPr id="26" name="Group 107">
                <a:extLst>
                  <a:ext uri="{FF2B5EF4-FFF2-40B4-BE49-F238E27FC236}">
                    <a16:creationId xmlns:a16="http://schemas.microsoft.com/office/drawing/2014/main" id="{09750B8A-8FF3-F041-B403-60850BCE67D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19" y="1542"/>
                <a:ext cx="208" cy="212"/>
                <a:chOff x="662" y="1526"/>
                <a:chExt cx="208" cy="212"/>
              </a:xfrm>
            </p:grpSpPr>
            <p:sp>
              <p:nvSpPr>
                <p:cNvPr id="48" name="Oval 108">
                  <a:extLst>
                    <a:ext uri="{FF2B5EF4-FFF2-40B4-BE49-F238E27FC236}">
                      <a16:creationId xmlns:a16="http://schemas.microsoft.com/office/drawing/2014/main" id="{3E2F0179-3FD8-B540-B296-623BEFF59D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8" y="1552"/>
                  <a:ext cx="160" cy="152"/>
                </a:xfrm>
                <a:prstGeom prst="ellipse">
                  <a:avLst/>
                </a:prstGeom>
                <a:solidFill>
                  <a:srgbClr val="3399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9" name="Text Box 109">
                  <a:extLst>
                    <a:ext uri="{FF2B5EF4-FFF2-40B4-BE49-F238E27FC236}">
                      <a16:creationId xmlns:a16="http://schemas.microsoft.com/office/drawing/2014/main" id="{C45C7F17-226D-BC40-8628-E474B61B30D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62" y="1526"/>
                  <a:ext cx="208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C</a:t>
                  </a:r>
                </a:p>
              </p:txBody>
            </p:sp>
          </p:grpSp>
          <p:grpSp>
            <p:nvGrpSpPr>
              <p:cNvPr id="27" name="Group 110">
                <a:extLst>
                  <a:ext uri="{FF2B5EF4-FFF2-40B4-BE49-F238E27FC236}">
                    <a16:creationId xmlns:a16="http://schemas.microsoft.com/office/drawing/2014/main" id="{0AC9913D-4C94-1247-949E-77DF2B86A4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81" y="1542"/>
                <a:ext cx="194" cy="212"/>
                <a:chOff x="1166" y="1662"/>
                <a:chExt cx="194" cy="212"/>
              </a:xfrm>
            </p:grpSpPr>
            <p:sp>
              <p:nvSpPr>
                <p:cNvPr id="46" name="Oval 111">
                  <a:extLst>
                    <a:ext uri="{FF2B5EF4-FFF2-40B4-BE49-F238E27FC236}">
                      <a16:creationId xmlns:a16="http://schemas.microsoft.com/office/drawing/2014/main" id="{EAC10AD7-8E64-5A40-943F-DE766E73AE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84" y="1688"/>
                  <a:ext cx="160" cy="152"/>
                </a:xfrm>
                <a:prstGeom prst="ellipse">
                  <a:avLst/>
                </a:prstGeom>
                <a:solidFill>
                  <a:srgbClr val="00CC66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7" name="Text Box 112">
                  <a:extLst>
                    <a:ext uri="{FF2B5EF4-FFF2-40B4-BE49-F238E27FC236}">
                      <a16:creationId xmlns:a16="http://schemas.microsoft.com/office/drawing/2014/main" id="{64EE9709-6B3B-844D-A84A-FB44A4C7020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66" y="1662"/>
                  <a:ext cx="194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T</a:t>
                  </a:r>
                </a:p>
              </p:txBody>
            </p:sp>
          </p:grpSp>
          <p:grpSp>
            <p:nvGrpSpPr>
              <p:cNvPr id="28" name="Group 113">
                <a:extLst>
                  <a:ext uri="{FF2B5EF4-FFF2-40B4-BE49-F238E27FC236}">
                    <a16:creationId xmlns:a16="http://schemas.microsoft.com/office/drawing/2014/main" id="{1278A441-FDA0-504E-81F6-8B7B779C95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93" y="1542"/>
                <a:ext cx="216" cy="212"/>
                <a:chOff x="1070" y="1094"/>
                <a:chExt cx="216" cy="212"/>
              </a:xfrm>
            </p:grpSpPr>
            <p:sp>
              <p:nvSpPr>
                <p:cNvPr id="44" name="Oval 114">
                  <a:extLst>
                    <a:ext uri="{FF2B5EF4-FFF2-40B4-BE49-F238E27FC236}">
                      <a16:creationId xmlns:a16="http://schemas.microsoft.com/office/drawing/2014/main" id="{E98532AE-1639-1D44-8F72-F08E187CF7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96" y="1120"/>
                  <a:ext cx="160" cy="152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5" name="Text Box 115">
                  <a:extLst>
                    <a:ext uri="{FF2B5EF4-FFF2-40B4-BE49-F238E27FC236}">
                      <a16:creationId xmlns:a16="http://schemas.microsoft.com/office/drawing/2014/main" id="{43B1E976-7496-7D4E-9F62-0D70CAD4B08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70" y="1094"/>
                  <a:ext cx="216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G</a:t>
                  </a:r>
                </a:p>
              </p:txBody>
            </p:sp>
          </p:grpSp>
          <p:grpSp>
            <p:nvGrpSpPr>
              <p:cNvPr id="29" name="Group 116">
                <a:extLst>
                  <a:ext uri="{FF2B5EF4-FFF2-40B4-BE49-F238E27FC236}">
                    <a16:creationId xmlns:a16="http://schemas.microsoft.com/office/drawing/2014/main" id="{CF90E251-2B42-5A4F-B205-FCFC988B8C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56" y="1542"/>
                <a:ext cx="208" cy="212"/>
                <a:chOff x="662" y="1526"/>
                <a:chExt cx="208" cy="212"/>
              </a:xfrm>
            </p:grpSpPr>
            <p:sp>
              <p:nvSpPr>
                <p:cNvPr id="42" name="Oval 117">
                  <a:extLst>
                    <a:ext uri="{FF2B5EF4-FFF2-40B4-BE49-F238E27FC236}">
                      <a16:creationId xmlns:a16="http://schemas.microsoft.com/office/drawing/2014/main" id="{B3C509DB-E56D-AD48-84EA-01BEA8A134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8" y="1552"/>
                  <a:ext cx="160" cy="152"/>
                </a:xfrm>
                <a:prstGeom prst="ellipse">
                  <a:avLst/>
                </a:prstGeom>
                <a:solidFill>
                  <a:srgbClr val="3399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3" name="Text Box 118">
                  <a:extLst>
                    <a:ext uri="{FF2B5EF4-FFF2-40B4-BE49-F238E27FC236}">
                      <a16:creationId xmlns:a16="http://schemas.microsoft.com/office/drawing/2014/main" id="{71CF704C-1705-834B-8665-6B06B96BF8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62" y="1526"/>
                  <a:ext cx="208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C</a:t>
                  </a:r>
                </a:p>
              </p:txBody>
            </p:sp>
          </p:grpSp>
          <p:grpSp>
            <p:nvGrpSpPr>
              <p:cNvPr id="30" name="Group 119">
                <a:extLst>
                  <a:ext uri="{FF2B5EF4-FFF2-40B4-BE49-F238E27FC236}">
                    <a16:creationId xmlns:a16="http://schemas.microsoft.com/office/drawing/2014/main" id="{6CE88D19-6685-F04A-92AA-73A613FA6D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41" y="1542"/>
                <a:ext cx="194" cy="212"/>
                <a:chOff x="1166" y="1662"/>
                <a:chExt cx="194" cy="212"/>
              </a:xfrm>
            </p:grpSpPr>
            <p:sp>
              <p:nvSpPr>
                <p:cNvPr id="40" name="Oval 120">
                  <a:extLst>
                    <a:ext uri="{FF2B5EF4-FFF2-40B4-BE49-F238E27FC236}">
                      <a16:creationId xmlns:a16="http://schemas.microsoft.com/office/drawing/2014/main" id="{94342CFF-08D0-FB40-B268-5C55F29001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84" y="1688"/>
                  <a:ext cx="160" cy="152"/>
                </a:xfrm>
                <a:prstGeom prst="ellipse">
                  <a:avLst/>
                </a:prstGeom>
                <a:solidFill>
                  <a:srgbClr val="00CC66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" name="Text Box 121">
                  <a:extLst>
                    <a:ext uri="{FF2B5EF4-FFF2-40B4-BE49-F238E27FC236}">
                      <a16:creationId xmlns:a16="http://schemas.microsoft.com/office/drawing/2014/main" id="{D91F4D22-5C57-1842-A53E-B7D15363EED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66" y="1662"/>
                  <a:ext cx="194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T</a:t>
                  </a:r>
                </a:p>
              </p:txBody>
            </p:sp>
          </p:grpSp>
          <p:grpSp>
            <p:nvGrpSpPr>
              <p:cNvPr id="31" name="Group 122">
                <a:extLst>
                  <a:ext uri="{FF2B5EF4-FFF2-40B4-BE49-F238E27FC236}">
                    <a16:creationId xmlns:a16="http://schemas.microsoft.com/office/drawing/2014/main" id="{91ADB63B-458E-B74D-9C17-5E05CC37110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30" y="1542"/>
                <a:ext cx="208" cy="212"/>
                <a:chOff x="1678" y="1790"/>
                <a:chExt cx="208" cy="212"/>
              </a:xfrm>
            </p:grpSpPr>
            <p:sp>
              <p:nvSpPr>
                <p:cNvPr id="38" name="Oval 123">
                  <a:extLst>
                    <a:ext uri="{FF2B5EF4-FFF2-40B4-BE49-F238E27FC236}">
                      <a16:creationId xmlns:a16="http://schemas.microsoft.com/office/drawing/2014/main" id="{ADDA1AF3-ADA1-804C-9DC5-7755D3F99B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96" y="1824"/>
                  <a:ext cx="160" cy="152"/>
                </a:xfrm>
                <a:prstGeom prst="ellipse">
                  <a:avLst/>
                </a:prstGeom>
                <a:solidFill>
                  <a:srgbClr val="FF33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9" name="Text Box 124">
                  <a:extLst>
                    <a:ext uri="{FF2B5EF4-FFF2-40B4-BE49-F238E27FC236}">
                      <a16:creationId xmlns:a16="http://schemas.microsoft.com/office/drawing/2014/main" id="{3E5B767E-5C78-944A-9C5E-862730C1E43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78" y="1790"/>
                  <a:ext cx="208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A</a:t>
                  </a:r>
                </a:p>
              </p:txBody>
            </p:sp>
          </p:grpSp>
          <p:grpSp>
            <p:nvGrpSpPr>
              <p:cNvPr id="32" name="Group 125">
                <a:extLst>
                  <a:ext uri="{FF2B5EF4-FFF2-40B4-BE49-F238E27FC236}">
                    <a16:creationId xmlns:a16="http://schemas.microsoft.com/office/drawing/2014/main" id="{1C302449-E8A5-ED49-82CA-51C663F43A2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75" y="1542"/>
                <a:ext cx="216" cy="212"/>
                <a:chOff x="1070" y="1094"/>
                <a:chExt cx="216" cy="212"/>
              </a:xfrm>
            </p:grpSpPr>
            <p:sp>
              <p:nvSpPr>
                <p:cNvPr id="36" name="Oval 126">
                  <a:extLst>
                    <a:ext uri="{FF2B5EF4-FFF2-40B4-BE49-F238E27FC236}">
                      <a16:creationId xmlns:a16="http://schemas.microsoft.com/office/drawing/2014/main" id="{1768B676-5D7F-4A49-A9CF-8D11D18604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96" y="1120"/>
                  <a:ext cx="160" cy="152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7" name="Text Box 127">
                  <a:extLst>
                    <a:ext uri="{FF2B5EF4-FFF2-40B4-BE49-F238E27FC236}">
                      <a16:creationId xmlns:a16="http://schemas.microsoft.com/office/drawing/2014/main" id="{6CC52FFA-A272-6443-9247-2E4B7EB7E7E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70" y="1094"/>
                  <a:ext cx="216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G</a:t>
                  </a:r>
                </a:p>
              </p:txBody>
            </p:sp>
          </p:grpSp>
          <p:grpSp>
            <p:nvGrpSpPr>
              <p:cNvPr id="33" name="Group 128">
                <a:extLst>
                  <a:ext uri="{FF2B5EF4-FFF2-40B4-BE49-F238E27FC236}">
                    <a16:creationId xmlns:a16="http://schemas.microsoft.com/office/drawing/2014/main" id="{AC0AA965-4B07-404B-9A33-54096057AF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08" y="1542"/>
                <a:ext cx="208" cy="212"/>
                <a:chOff x="1678" y="1790"/>
                <a:chExt cx="208" cy="212"/>
              </a:xfrm>
            </p:grpSpPr>
            <p:sp>
              <p:nvSpPr>
                <p:cNvPr id="34" name="Oval 129">
                  <a:extLst>
                    <a:ext uri="{FF2B5EF4-FFF2-40B4-BE49-F238E27FC236}">
                      <a16:creationId xmlns:a16="http://schemas.microsoft.com/office/drawing/2014/main" id="{360FED86-E353-9046-8AE9-2E11D9CBFF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96" y="1824"/>
                  <a:ext cx="160" cy="152"/>
                </a:xfrm>
                <a:prstGeom prst="ellipse">
                  <a:avLst/>
                </a:prstGeom>
                <a:solidFill>
                  <a:srgbClr val="FF33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5" name="Text Box 130">
                  <a:extLst>
                    <a:ext uri="{FF2B5EF4-FFF2-40B4-BE49-F238E27FC236}">
                      <a16:creationId xmlns:a16="http://schemas.microsoft.com/office/drawing/2014/main" id="{CF06A126-E0FD-6548-854B-897DEA0A5B8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78" y="1790"/>
                  <a:ext cx="208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A</a:t>
                  </a:r>
                </a:p>
              </p:txBody>
            </p:sp>
          </p:grpSp>
        </p:grpSp>
      </p:grpSp>
      <p:sp>
        <p:nvSpPr>
          <p:cNvPr id="126" name="Rectangle 2">
            <a:extLst>
              <a:ext uri="{FF2B5EF4-FFF2-40B4-BE49-F238E27FC236}">
                <a16:creationId xmlns:a16="http://schemas.microsoft.com/office/drawing/2014/main" id="{4EDD711C-22E2-3C4D-A13F-DC2ACBBB87FA}"/>
              </a:ext>
            </a:extLst>
          </p:cNvPr>
          <p:cNvSpPr txBox="1">
            <a:spLocks noChangeArrowheads="1"/>
          </p:cNvSpPr>
          <p:nvPr/>
        </p:nvSpPr>
        <p:spPr>
          <a:xfrm>
            <a:off x="94817" y="4207349"/>
            <a:ext cx="3043340" cy="7437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3200" b="1" dirty="0"/>
              <a:t>Sequential Base Calling</a:t>
            </a:r>
          </a:p>
        </p:txBody>
      </p:sp>
      <p:grpSp>
        <p:nvGrpSpPr>
          <p:cNvPr id="127" name="Group 3">
            <a:extLst>
              <a:ext uri="{FF2B5EF4-FFF2-40B4-BE49-F238E27FC236}">
                <a16:creationId xmlns:a16="http://schemas.microsoft.com/office/drawing/2014/main" id="{CBF73787-6A42-8C47-A409-3C4A39801F2A}"/>
              </a:ext>
            </a:extLst>
          </p:cNvPr>
          <p:cNvGrpSpPr>
            <a:grpSpLocks/>
          </p:cNvGrpSpPr>
          <p:nvPr/>
        </p:nvGrpSpPr>
        <p:grpSpPr bwMode="auto">
          <a:xfrm>
            <a:off x="2806760" y="3889030"/>
            <a:ext cx="8520603" cy="2762189"/>
            <a:chOff x="75" y="1143"/>
            <a:chExt cx="5516" cy="1961"/>
          </a:xfrm>
        </p:grpSpPr>
        <p:grpSp>
          <p:nvGrpSpPr>
            <p:cNvPr id="128" name="Group 4">
              <a:extLst>
                <a:ext uri="{FF2B5EF4-FFF2-40B4-BE49-F238E27FC236}">
                  <a16:creationId xmlns:a16="http://schemas.microsoft.com/office/drawing/2014/main" id="{B2AF5299-B063-9E4F-A3A4-19E07E1041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" y="1816"/>
              <a:ext cx="5516" cy="628"/>
              <a:chOff x="-20" y="1376"/>
              <a:chExt cx="5516" cy="628"/>
            </a:xfrm>
          </p:grpSpPr>
          <p:grpSp>
            <p:nvGrpSpPr>
              <p:cNvPr id="135" name="Group 5">
                <a:extLst>
                  <a:ext uri="{FF2B5EF4-FFF2-40B4-BE49-F238E27FC236}">
                    <a16:creationId xmlns:a16="http://schemas.microsoft.com/office/drawing/2014/main" id="{C704BC85-FB86-E24F-B8D8-6A13F7FC8C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0" y="1376"/>
                <a:ext cx="613" cy="586"/>
                <a:chOff x="316" y="625"/>
                <a:chExt cx="874" cy="754"/>
              </a:xfrm>
            </p:grpSpPr>
            <p:grpSp>
              <p:nvGrpSpPr>
                <p:cNvPr id="186" name="Group 6">
                  <a:extLst>
                    <a:ext uri="{FF2B5EF4-FFF2-40B4-BE49-F238E27FC236}">
                      <a16:creationId xmlns:a16="http://schemas.microsoft.com/office/drawing/2014/main" id="{F7F06639-528F-DF42-A080-DC7BC855D7A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16" y="625"/>
                  <a:ext cx="874" cy="754"/>
                  <a:chOff x="316" y="625"/>
                  <a:chExt cx="874" cy="754"/>
                </a:xfrm>
              </p:grpSpPr>
              <p:graphicFrame>
                <p:nvGraphicFramePr>
                  <p:cNvPr id="189" name="Object 10">
                    <a:extLst>
                      <a:ext uri="{FF2B5EF4-FFF2-40B4-BE49-F238E27FC236}">
                        <a16:creationId xmlns:a16="http://schemas.microsoft.com/office/drawing/2014/main" id="{970FE068-55DD-264A-8947-339E424A7BB3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55" y="664"/>
                  <a:ext cx="835" cy="715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043" name="Photo Editor Photo" r:id="rId3" imgW="1325995" imgH="1135478" progId="MSPhotoEd.3">
                          <p:embed/>
                        </p:oleObj>
                      </mc:Choice>
                      <mc:Fallback>
                        <p:oleObj name="Photo Editor Photo" r:id="rId3" imgW="1325995" imgH="1135478" progId="MSPhotoEd.3">
                          <p:embed/>
                          <p:pic>
                            <p:nvPicPr>
                              <p:cNvPr id="50240" name="Object 10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55" y="664"/>
                                <a:ext cx="835" cy="71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 xmlns=""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xmlns=""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 xmlns="">
                                    <a:effectLst>
                                      <a:outerShdw dist="35921" dir="2700000" algn="ctr" rotWithShape="0">
                                        <a:schemeClr val="bg2">
                                          <a:alpha val="74997"/>
                                        </a:schemeClr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190" name="Text Box 8">
                    <a:extLst>
                      <a:ext uri="{FF2B5EF4-FFF2-40B4-BE49-F238E27FC236}">
                        <a16:creationId xmlns:a16="http://schemas.microsoft.com/office/drawing/2014/main" id="{7BB5AB8B-3B13-F64B-89D1-26E7F77D249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6" y="625"/>
                    <a:ext cx="281" cy="27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r>
                      <a:rPr lang="en-GB" altLang="en-US" sz="1600">
                        <a:solidFill>
                          <a:srgbClr val="FFFFFF"/>
                        </a:solidFill>
                        <a:latin typeface="Verdana" panose="020B0604030504040204" pitchFamily="34" charset="0"/>
                      </a:rPr>
                      <a:t>1</a:t>
                    </a:r>
                  </a:p>
                </p:txBody>
              </p:sp>
            </p:grpSp>
            <p:sp>
              <p:nvSpPr>
                <p:cNvPr id="187" name="Oval 9">
                  <a:extLst>
                    <a:ext uri="{FF2B5EF4-FFF2-40B4-BE49-F238E27FC236}">
                      <a16:creationId xmlns:a16="http://schemas.microsoft.com/office/drawing/2014/main" id="{E20DCF92-A21E-FD4E-9A1C-A11A1CD3FC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2" y="759"/>
                  <a:ext cx="160" cy="160"/>
                </a:xfrm>
                <a:prstGeom prst="ellipse">
                  <a:avLst/>
                </a:prstGeom>
                <a:noFill/>
                <a:ln w="28575">
                  <a:solidFill>
                    <a:srgbClr val="CCEC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88" name="Oval 10">
                  <a:extLst>
                    <a:ext uri="{FF2B5EF4-FFF2-40B4-BE49-F238E27FC236}">
                      <a16:creationId xmlns:a16="http://schemas.microsoft.com/office/drawing/2014/main" id="{88B0D399-E9F3-274B-BD62-9CE95BE556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0" y="1066"/>
                  <a:ext cx="160" cy="160"/>
                </a:xfrm>
                <a:prstGeom prst="ellipse">
                  <a:avLst/>
                </a:prstGeom>
                <a:noFill/>
                <a:ln w="28575">
                  <a:solidFill>
                    <a:srgbClr val="CCEC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136" name="Group 11">
                <a:extLst>
                  <a:ext uri="{FF2B5EF4-FFF2-40B4-BE49-F238E27FC236}">
                    <a16:creationId xmlns:a16="http://schemas.microsoft.com/office/drawing/2014/main" id="{BDF0B9EA-0DF2-784E-AC19-B8DD67FAB06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5" y="1377"/>
                <a:ext cx="617" cy="586"/>
                <a:chOff x="1178" y="626"/>
                <a:chExt cx="880" cy="754"/>
              </a:xfrm>
            </p:grpSpPr>
            <p:grpSp>
              <p:nvGrpSpPr>
                <p:cNvPr id="181" name="Group 12">
                  <a:extLst>
                    <a:ext uri="{FF2B5EF4-FFF2-40B4-BE49-F238E27FC236}">
                      <a16:creationId xmlns:a16="http://schemas.microsoft.com/office/drawing/2014/main" id="{42FF4813-E4C8-AC4D-AC48-702B1DA4EE4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178" y="626"/>
                  <a:ext cx="880" cy="754"/>
                  <a:chOff x="1178" y="626"/>
                  <a:chExt cx="880" cy="754"/>
                </a:xfrm>
              </p:grpSpPr>
              <p:graphicFrame>
                <p:nvGraphicFramePr>
                  <p:cNvPr id="184" name="Object 9">
                    <a:extLst>
                      <a:ext uri="{FF2B5EF4-FFF2-40B4-BE49-F238E27FC236}">
                        <a16:creationId xmlns:a16="http://schemas.microsoft.com/office/drawing/2014/main" id="{A12D87D6-BE63-054B-8B05-5A4A49EAFC11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1223" y="665"/>
                  <a:ext cx="835" cy="715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044" name="Photo Editor Photo" r:id="rId5" imgW="1325995" imgH="1135478" progId="MSPhotoEd.3">
                          <p:embed/>
                        </p:oleObj>
                      </mc:Choice>
                      <mc:Fallback>
                        <p:oleObj name="Photo Editor Photo" r:id="rId5" imgW="1325995" imgH="1135478" progId="MSPhotoEd.3">
                          <p:embed/>
                          <p:pic>
                            <p:nvPicPr>
                              <p:cNvPr id="50235" name="Object 9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6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1223" y="665"/>
                                <a:ext cx="835" cy="71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 xmlns=""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xmlns=""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 xmlns="">
                                    <a:effectLst>
                                      <a:outerShdw dist="35921" dir="2700000" algn="ctr" rotWithShape="0">
                                        <a:schemeClr val="bg2">
                                          <a:alpha val="74997"/>
                                        </a:schemeClr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185" name="Text Box 14">
                    <a:extLst>
                      <a:ext uri="{FF2B5EF4-FFF2-40B4-BE49-F238E27FC236}">
                        <a16:creationId xmlns:a16="http://schemas.microsoft.com/office/drawing/2014/main" id="{909E782D-5FD4-C84D-A6DC-8B498D5E43D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178" y="626"/>
                    <a:ext cx="281" cy="27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r>
                      <a:rPr lang="en-GB" altLang="en-US" sz="1600">
                        <a:solidFill>
                          <a:srgbClr val="FFFFFF"/>
                        </a:solidFill>
                        <a:latin typeface="Verdana" panose="020B0604030504040204" pitchFamily="34" charset="0"/>
                      </a:rPr>
                      <a:t>2</a:t>
                    </a:r>
                  </a:p>
                </p:txBody>
              </p:sp>
            </p:grpSp>
            <p:sp>
              <p:nvSpPr>
                <p:cNvPr id="182" name="Oval 15">
                  <a:extLst>
                    <a:ext uri="{FF2B5EF4-FFF2-40B4-BE49-F238E27FC236}">
                      <a16:creationId xmlns:a16="http://schemas.microsoft.com/office/drawing/2014/main" id="{AB2B6F40-F569-8648-8249-D54F7DBD93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79" y="760"/>
                  <a:ext cx="160" cy="160"/>
                </a:xfrm>
                <a:prstGeom prst="ellipse">
                  <a:avLst/>
                </a:prstGeom>
                <a:noFill/>
                <a:ln w="28575">
                  <a:solidFill>
                    <a:srgbClr val="CCEC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83" name="Oval 16">
                  <a:extLst>
                    <a:ext uri="{FF2B5EF4-FFF2-40B4-BE49-F238E27FC236}">
                      <a16:creationId xmlns:a16="http://schemas.microsoft.com/office/drawing/2014/main" id="{AA2BD6BA-C912-1A49-97D3-B564FFB0E6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78" y="1066"/>
                  <a:ext cx="160" cy="160"/>
                </a:xfrm>
                <a:prstGeom prst="ellipse">
                  <a:avLst/>
                </a:prstGeom>
                <a:noFill/>
                <a:ln w="28575">
                  <a:solidFill>
                    <a:srgbClr val="CCEC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137" name="Group 17">
                <a:extLst>
                  <a:ext uri="{FF2B5EF4-FFF2-40B4-BE49-F238E27FC236}">
                    <a16:creationId xmlns:a16="http://schemas.microsoft.com/office/drawing/2014/main" id="{8FDA4E1F-1DFF-BA49-82AA-3BFE505B37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99" y="1389"/>
                <a:ext cx="611" cy="573"/>
                <a:chOff x="2054" y="634"/>
                <a:chExt cx="871" cy="738"/>
              </a:xfrm>
            </p:grpSpPr>
            <p:graphicFrame>
              <p:nvGraphicFramePr>
                <p:cNvPr id="179" name="Object 8">
                  <a:extLst>
                    <a:ext uri="{FF2B5EF4-FFF2-40B4-BE49-F238E27FC236}">
                      <a16:creationId xmlns:a16="http://schemas.microsoft.com/office/drawing/2014/main" id="{716794E2-0E4E-3541-B54B-92B43C35FFB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090" y="657"/>
                <a:ext cx="835" cy="71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045" name="Photo Editor Photo" r:id="rId7" imgW="1325995" imgH="1135478" progId="MSPhotoEd.3">
                        <p:embed/>
                      </p:oleObj>
                    </mc:Choice>
                    <mc:Fallback>
                      <p:oleObj name="Photo Editor Photo" r:id="rId7" imgW="1325995" imgH="1135478" progId="MSPhotoEd.3">
                        <p:embed/>
                        <p:pic>
                          <p:nvPicPr>
                            <p:cNvPr id="50230" name="Object 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090" y="657"/>
                              <a:ext cx="835" cy="71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 xmlns="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xmlns="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 xmlns="">
                                  <a:effectLst>
                                    <a:outerShdw dist="35921" dir="2700000" algn="ctr" rotWithShape="0">
                                      <a:schemeClr val="bg2">
                                        <a:alpha val="74997"/>
                                      </a:schemeClr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80" name="Text Box 19">
                  <a:extLst>
                    <a:ext uri="{FF2B5EF4-FFF2-40B4-BE49-F238E27FC236}">
                      <a16:creationId xmlns:a16="http://schemas.microsoft.com/office/drawing/2014/main" id="{1BDD02A9-26F1-FA4B-A51E-A1BF83227AA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54" y="634"/>
                  <a:ext cx="281" cy="2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>
                      <a:solidFill>
                        <a:srgbClr val="FFFFFF"/>
                      </a:solidFill>
                      <a:latin typeface="Verdana" panose="020B0604030504040204" pitchFamily="34" charset="0"/>
                    </a:rPr>
                    <a:t>3</a:t>
                  </a:r>
                </a:p>
              </p:txBody>
            </p:sp>
          </p:grpSp>
          <p:grpSp>
            <p:nvGrpSpPr>
              <p:cNvPr id="138" name="Group 20">
                <a:extLst>
                  <a:ext uri="{FF2B5EF4-FFF2-40B4-BE49-F238E27FC236}">
                    <a16:creationId xmlns:a16="http://schemas.microsoft.com/office/drawing/2014/main" id="{8ECEA76F-2DEE-AC40-BA6A-FA5E3A0F5C4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9" y="1470"/>
                <a:ext cx="302" cy="374"/>
                <a:chOff x="2548" y="580"/>
                <a:chExt cx="531" cy="595"/>
              </a:xfrm>
            </p:grpSpPr>
            <p:sp>
              <p:nvSpPr>
                <p:cNvPr id="177" name="Oval 21">
                  <a:extLst>
                    <a:ext uri="{FF2B5EF4-FFF2-40B4-BE49-F238E27FC236}">
                      <a16:creationId xmlns:a16="http://schemas.microsoft.com/office/drawing/2014/main" id="{A06E223E-AE85-0443-A1DB-15C22AF687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48" y="580"/>
                  <a:ext cx="197" cy="198"/>
                </a:xfrm>
                <a:prstGeom prst="ellipse">
                  <a:avLst/>
                </a:prstGeom>
                <a:noFill/>
                <a:ln w="28575">
                  <a:solidFill>
                    <a:srgbClr val="CCEC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78" name="Oval 22">
                  <a:extLst>
                    <a:ext uri="{FF2B5EF4-FFF2-40B4-BE49-F238E27FC236}">
                      <a16:creationId xmlns:a16="http://schemas.microsoft.com/office/drawing/2014/main" id="{AA3023A9-8C6D-584E-932D-790B17C2C5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82" y="976"/>
                  <a:ext cx="197" cy="199"/>
                </a:xfrm>
                <a:prstGeom prst="ellipse">
                  <a:avLst/>
                </a:prstGeom>
                <a:noFill/>
                <a:ln w="28575">
                  <a:solidFill>
                    <a:srgbClr val="CCEC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139" name="Group 23">
                <a:extLst>
                  <a:ext uri="{FF2B5EF4-FFF2-40B4-BE49-F238E27FC236}">
                    <a16:creationId xmlns:a16="http://schemas.microsoft.com/office/drawing/2014/main" id="{48A198FF-3918-EF4E-909B-F92021B3D1C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56" y="1387"/>
                <a:ext cx="621" cy="577"/>
                <a:chOff x="334" y="2126"/>
                <a:chExt cx="886" cy="743"/>
              </a:xfrm>
            </p:grpSpPr>
            <p:grpSp>
              <p:nvGrpSpPr>
                <p:cNvPr id="171" name="Group 24">
                  <a:extLst>
                    <a:ext uri="{FF2B5EF4-FFF2-40B4-BE49-F238E27FC236}">
                      <a16:creationId xmlns:a16="http://schemas.microsoft.com/office/drawing/2014/main" id="{45C5BEF2-C40F-A146-A55C-89C44ED4978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34" y="2126"/>
                  <a:ext cx="886" cy="743"/>
                  <a:chOff x="1173" y="1438"/>
                  <a:chExt cx="886" cy="743"/>
                </a:xfrm>
              </p:grpSpPr>
              <p:graphicFrame>
                <p:nvGraphicFramePr>
                  <p:cNvPr id="175" name="Object 7">
                    <a:extLst>
                      <a:ext uri="{FF2B5EF4-FFF2-40B4-BE49-F238E27FC236}">
                        <a16:creationId xmlns:a16="http://schemas.microsoft.com/office/drawing/2014/main" id="{8DF24E46-2E30-6D41-B6A1-C74E21156A01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1224" y="1466"/>
                  <a:ext cx="835" cy="715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046" name="Photo Editor Photo" r:id="rId9" imgW="1325995" imgH="1135478" progId="MSPhotoEd.3">
                          <p:embed/>
                        </p:oleObj>
                      </mc:Choice>
                      <mc:Fallback>
                        <p:oleObj name="Photo Editor Photo" r:id="rId9" imgW="1325995" imgH="1135478" progId="MSPhotoEd.3">
                          <p:embed/>
                          <p:pic>
                            <p:nvPicPr>
                              <p:cNvPr id="50226" name="Object 7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0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1224" y="1466"/>
                                <a:ext cx="835" cy="71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 xmlns=""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xmlns=""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 xmlns="">
                                    <a:effectLst>
                                      <a:outerShdw dist="35921" dir="2700000" algn="ctr" rotWithShape="0">
                                        <a:schemeClr val="bg2">
                                          <a:alpha val="74997"/>
                                        </a:schemeClr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176" name="Text Box 26">
                    <a:extLst>
                      <a:ext uri="{FF2B5EF4-FFF2-40B4-BE49-F238E27FC236}">
                        <a16:creationId xmlns:a16="http://schemas.microsoft.com/office/drawing/2014/main" id="{85CAAE43-A47E-B348-862E-B0024620D8B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173" y="1438"/>
                    <a:ext cx="281" cy="27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r>
                      <a:rPr lang="en-GB" altLang="en-US" sz="1600">
                        <a:solidFill>
                          <a:srgbClr val="FFFFFF"/>
                        </a:solidFill>
                        <a:latin typeface="Verdana" panose="020B0604030504040204" pitchFamily="34" charset="0"/>
                      </a:rPr>
                      <a:t>7</a:t>
                    </a:r>
                  </a:p>
                </p:txBody>
              </p:sp>
            </p:grpSp>
            <p:grpSp>
              <p:nvGrpSpPr>
                <p:cNvPr id="172" name="Group 27">
                  <a:extLst>
                    <a:ext uri="{FF2B5EF4-FFF2-40B4-BE49-F238E27FC236}">
                      <a16:creationId xmlns:a16="http://schemas.microsoft.com/office/drawing/2014/main" id="{802A30EF-70FB-664B-A4AC-342D82443AE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42" y="2240"/>
                  <a:ext cx="460" cy="467"/>
                  <a:chOff x="542" y="2240"/>
                  <a:chExt cx="460" cy="467"/>
                </a:xfrm>
              </p:grpSpPr>
              <p:sp>
                <p:nvSpPr>
                  <p:cNvPr id="173" name="Oval 28">
                    <a:extLst>
                      <a:ext uri="{FF2B5EF4-FFF2-40B4-BE49-F238E27FC236}">
                        <a16:creationId xmlns:a16="http://schemas.microsoft.com/office/drawing/2014/main" id="{2057F5FA-3CBB-AF43-9D56-182E4C8490F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2" y="2240"/>
                    <a:ext cx="160" cy="160"/>
                  </a:xfrm>
                  <a:prstGeom prst="ellipse">
                    <a:avLst/>
                  </a:prstGeom>
                  <a:noFill/>
                  <a:ln w="28575">
                    <a:solidFill>
                      <a:srgbClr val="CCEC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74" name="Oval 29">
                    <a:extLst>
                      <a:ext uri="{FF2B5EF4-FFF2-40B4-BE49-F238E27FC236}">
                        <a16:creationId xmlns:a16="http://schemas.microsoft.com/office/drawing/2014/main" id="{E5463863-838F-844B-9CCD-4D195AD0A3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2" y="2547"/>
                    <a:ext cx="160" cy="160"/>
                  </a:xfrm>
                  <a:prstGeom prst="ellipse">
                    <a:avLst/>
                  </a:prstGeom>
                  <a:noFill/>
                  <a:ln w="28575">
                    <a:solidFill>
                      <a:srgbClr val="CCEC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</p:grpSp>
          <p:grpSp>
            <p:nvGrpSpPr>
              <p:cNvPr id="140" name="Group 30">
                <a:extLst>
                  <a:ext uri="{FF2B5EF4-FFF2-40B4-BE49-F238E27FC236}">
                    <a16:creationId xmlns:a16="http://schemas.microsoft.com/office/drawing/2014/main" id="{6DE7615D-5ADF-9F43-B468-A123C34448C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72" y="1381"/>
                <a:ext cx="615" cy="583"/>
                <a:chOff x="2056" y="1424"/>
                <a:chExt cx="877" cy="751"/>
              </a:xfrm>
            </p:grpSpPr>
            <p:grpSp>
              <p:nvGrpSpPr>
                <p:cNvPr id="166" name="Group 31">
                  <a:extLst>
                    <a:ext uri="{FF2B5EF4-FFF2-40B4-BE49-F238E27FC236}">
                      <a16:creationId xmlns:a16="http://schemas.microsoft.com/office/drawing/2014/main" id="{F87CB1CC-CBF0-6148-ABC0-9A4A7BD56D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56" y="1424"/>
                  <a:ext cx="877" cy="751"/>
                  <a:chOff x="2056" y="1424"/>
                  <a:chExt cx="877" cy="751"/>
                </a:xfrm>
              </p:grpSpPr>
              <p:graphicFrame>
                <p:nvGraphicFramePr>
                  <p:cNvPr id="169" name="Object 6">
                    <a:extLst>
                      <a:ext uri="{FF2B5EF4-FFF2-40B4-BE49-F238E27FC236}">
                        <a16:creationId xmlns:a16="http://schemas.microsoft.com/office/drawing/2014/main" id="{C0630747-70D6-6742-BD5F-4FEFDAA08E5F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2098" y="1460"/>
                  <a:ext cx="835" cy="715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047" name="Photo Editor Photo" r:id="rId11" imgW="1325995" imgH="1135478" progId="MSPhotoEd.3">
                          <p:embed/>
                        </p:oleObj>
                      </mc:Choice>
                      <mc:Fallback>
                        <p:oleObj name="Photo Editor Photo" r:id="rId11" imgW="1325995" imgH="1135478" progId="MSPhotoEd.3">
                          <p:embed/>
                          <p:pic>
                            <p:nvPicPr>
                              <p:cNvPr id="50220" name="Object 6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098" y="1460"/>
                                <a:ext cx="835" cy="71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 xmlns=""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xmlns=""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 xmlns="">
                                    <a:effectLst>
                                      <a:outerShdw dist="35921" dir="2700000" algn="ctr" rotWithShape="0">
                                        <a:schemeClr val="bg2">
                                          <a:alpha val="74997"/>
                                        </a:schemeClr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170" name="Text Box 33">
                    <a:extLst>
                      <a:ext uri="{FF2B5EF4-FFF2-40B4-BE49-F238E27FC236}">
                        <a16:creationId xmlns:a16="http://schemas.microsoft.com/office/drawing/2014/main" id="{D3E5972B-ED65-9242-AA50-632602F7F38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056" y="1424"/>
                    <a:ext cx="281" cy="27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r>
                      <a:rPr lang="en-GB" altLang="en-US" sz="1600">
                        <a:solidFill>
                          <a:srgbClr val="FFFFFF"/>
                        </a:solidFill>
                        <a:latin typeface="Verdana" panose="020B0604030504040204" pitchFamily="34" charset="0"/>
                      </a:rPr>
                      <a:t>8</a:t>
                    </a:r>
                  </a:p>
                </p:txBody>
              </p:sp>
            </p:grpSp>
            <p:sp>
              <p:nvSpPr>
                <p:cNvPr id="167" name="Oval 34">
                  <a:extLst>
                    <a:ext uri="{FF2B5EF4-FFF2-40B4-BE49-F238E27FC236}">
                      <a16:creationId xmlns:a16="http://schemas.microsoft.com/office/drawing/2014/main" id="{237F580A-EC89-3A47-9479-31679B6191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86" y="1556"/>
                  <a:ext cx="160" cy="160"/>
                </a:xfrm>
                <a:prstGeom prst="ellipse">
                  <a:avLst/>
                </a:prstGeom>
                <a:noFill/>
                <a:ln w="28575">
                  <a:solidFill>
                    <a:srgbClr val="CCEC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68" name="Oval 35">
                  <a:extLst>
                    <a:ext uri="{FF2B5EF4-FFF2-40B4-BE49-F238E27FC236}">
                      <a16:creationId xmlns:a16="http://schemas.microsoft.com/office/drawing/2014/main" id="{CBFAC662-0FC7-2341-BAAC-92C070DBF5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36" y="1863"/>
                  <a:ext cx="160" cy="160"/>
                </a:xfrm>
                <a:prstGeom prst="ellipse">
                  <a:avLst/>
                </a:prstGeom>
                <a:noFill/>
                <a:ln w="28575">
                  <a:solidFill>
                    <a:srgbClr val="CCEC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141" name="Group 36">
                <a:extLst>
                  <a:ext uri="{FF2B5EF4-FFF2-40B4-BE49-F238E27FC236}">
                    <a16:creationId xmlns:a16="http://schemas.microsoft.com/office/drawing/2014/main" id="{1A00453C-82FA-B64A-B978-F99590A4B5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81" y="1381"/>
                <a:ext cx="615" cy="583"/>
                <a:chOff x="2945" y="1424"/>
                <a:chExt cx="877" cy="750"/>
              </a:xfrm>
            </p:grpSpPr>
            <p:grpSp>
              <p:nvGrpSpPr>
                <p:cNvPr id="161" name="Group 37">
                  <a:extLst>
                    <a:ext uri="{FF2B5EF4-FFF2-40B4-BE49-F238E27FC236}">
                      <a16:creationId xmlns:a16="http://schemas.microsoft.com/office/drawing/2014/main" id="{6B90BBBC-409E-CA4C-9E5A-2ABB48DD1E2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45" y="1424"/>
                  <a:ext cx="877" cy="750"/>
                  <a:chOff x="2945" y="1424"/>
                  <a:chExt cx="877" cy="750"/>
                </a:xfrm>
              </p:grpSpPr>
              <p:graphicFrame>
                <p:nvGraphicFramePr>
                  <p:cNvPr id="164" name="Object 5">
                    <a:extLst>
                      <a:ext uri="{FF2B5EF4-FFF2-40B4-BE49-F238E27FC236}">
                        <a16:creationId xmlns:a16="http://schemas.microsoft.com/office/drawing/2014/main" id="{C3921793-4768-2941-B936-A7BBC9D49B2D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2987" y="1459"/>
                  <a:ext cx="835" cy="715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048" name="Photo Editor Photo" r:id="rId13" imgW="1325995" imgH="1135478" progId="MSPhotoEd.3">
                          <p:embed/>
                        </p:oleObj>
                      </mc:Choice>
                      <mc:Fallback>
                        <p:oleObj name="Photo Editor Photo" r:id="rId13" imgW="1325995" imgH="1135478" progId="MSPhotoEd.3">
                          <p:embed/>
                          <p:pic>
                            <p:nvPicPr>
                              <p:cNvPr id="50215" name="Object 5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987" y="1459"/>
                                <a:ext cx="835" cy="71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 xmlns=""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xmlns=""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 xmlns="">
                                    <a:effectLst>
                                      <a:outerShdw dist="35921" dir="2700000" algn="ctr" rotWithShape="0">
                                        <a:schemeClr val="bg2">
                                          <a:alpha val="74997"/>
                                        </a:schemeClr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165" name="Text Box 39">
                    <a:extLst>
                      <a:ext uri="{FF2B5EF4-FFF2-40B4-BE49-F238E27FC236}">
                        <a16:creationId xmlns:a16="http://schemas.microsoft.com/office/drawing/2014/main" id="{0DBEDFFD-011B-4C43-9426-7E8547E952A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5" y="1424"/>
                    <a:ext cx="281" cy="27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r>
                      <a:rPr lang="en-GB" altLang="en-US" sz="1600">
                        <a:solidFill>
                          <a:srgbClr val="FFFFFF"/>
                        </a:solidFill>
                        <a:latin typeface="Verdana" panose="020B0604030504040204" pitchFamily="34" charset="0"/>
                      </a:rPr>
                      <a:t>9</a:t>
                    </a:r>
                  </a:p>
                </p:txBody>
              </p:sp>
            </p:grpSp>
            <p:sp>
              <p:nvSpPr>
                <p:cNvPr id="162" name="Oval 40">
                  <a:extLst>
                    <a:ext uri="{FF2B5EF4-FFF2-40B4-BE49-F238E27FC236}">
                      <a16:creationId xmlns:a16="http://schemas.microsoft.com/office/drawing/2014/main" id="{C7B897E7-E80F-5942-B1FF-27E24E02CE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9" y="1558"/>
                  <a:ext cx="160" cy="160"/>
                </a:xfrm>
                <a:prstGeom prst="ellipse">
                  <a:avLst/>
                </a:prstGeom>
                <a:noFill/>
                <a:ln w="28575">
                  <a:solidFill>
                    <a:srgbClr val="CCEC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63" name="Oval 41">
                  <a:extLst>
                    <a:ext uri="{FF2B5EF4-FFF2-40B4-BE49-F238E27FC236}">
                      <a16:creationId xmlns:a16="http://schemas.microsoft.com/office/drawing/2014/main" id="{1BB048A6-9849-2048-8030-7717912735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34" y="1866"/>
                  <a:ext cx="160" cy="160"/>
                </a:xfrm>
                <a:prstGeom prst="ellipse">
                  <a:avLst/>
                </a:prstGeom>
                <a:noFill/>
                <a:ln w="28575">
                  <a:solidFill>
                    <a:srgbClr val="CCEC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142" name="Group 42">
                <a:extLst>
                  <a:ext uri="{FF2B5EF4-FFF2-40B4-BE49-F238E27FC236}">
                    <a16:creationId xmlns:a16="http://schemas.microsoft.com/office/drawing/2014/main" id="{791D0302-B0B7-4E44-9909-E59979AC749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09" y="1395"/>
                <a:ext cx="616" cy="573"/>
                <a:chOff x="2929" y="635"/>
                <a:chExt cx="879" cy="737"/>
              </a:xfrm>
            </p:grpSpPr>
            <p:grpSp>
              <p:nvGrpSpPr>
                <p:cNvPr id="156" name="Group 43">
                  <a:extLst>
                    <a:ext uri="{FF2B5EF4-FFF2-40B4-BE49-F238E27FC236}">
                      <a16:creationId xmlns:a16="http://schemas.microsoft.com/office/drawing/2014/main" id="{E92EDE50-3F80-3045-B469-5F4BBC89C83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29" y="635"/>
                  <a:ext cx="879" cy="737"/>
                  <a:chOff x="2929" y="635"/>
                  <a:chExt cx="879" cy="737"/>
                </a:xfrm>
              </p:grpSpPr>
              <p:graphicFrame>
                <p:nvGraphicFramePr>
                  <p:cNvPr id="159" name="Object 4">
                    <a:extLst>
                      <a:ext uri="{FF2B5EF4-FFF2-40B4-BE49-F238E27FC236}">
                        <a16:creationId xmlns:a16="http://schemas.microsoft.com/office/drawing/2014/main" id="{71E3837C-2A0E-134C-B0C6-3D33CAB0C04C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2973" y="657"/>
                  <a:ext cx="835" cy="715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049" name="Photo Editor Photo" r:id="rId15" imgW="1325995" imgH="1135478" progId="MSPhotoEd.3">
                          <p:embed/>
                        </p:oleObj>
                      </mc:Choice>
                      <mc:Fallback>
                        <p:oleObj name="Photo Editor Photo" r:id="rId15" imgW="1325995" imgH="1135478" progId="MSPhotoEd.3">
                          <p:embed/>
                          <p:pic>
                            <p:nvPicPr>
                              <p:cNvPr id="50210" name="Object 4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6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973" y="657"/>
                                <a:ext cx="835" cy="71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 xmlns=""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xmlns=""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 xmlns="">
                                    <a:effectLst>
                                      <a:outerShdw dist="35921" dir="2700000" algn="ctr" rotWithShape="0">
                                        <a:schemeClr val="bg2">
                                          <a:alpha val="74997"/>
                                        </a:schemeClr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160" name="Text Box 45">
                    <a:extLst>
                      <a:ext uri="{FF2B5EF4-FFF2-40B4-BE49-F238E27FC236}">
                        <a16:creationId xmlns:a16="http://schemas.microsoft.com/office/drawing/2014/main" id="{C0ACE834-A5F8-1D4A-AC71-C534C547F82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29" y="635"/>
                    <a:ext cx="281" cy="27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r>
                      <a:rPr lang="en-GB" altLang="en-US" sz="1600">
                        <a:solidFill>
                          <a:srgbClr val="FFFFFF"/>
                        </a:solidFill>
                        <a:latin typeface="Verdana" panose="020B0604030504040204" pitchFamily="34" charset="0"/>
                      </a:rPr>
                      <a:t>4</a:t>
                    </a:r>
                  </a:p>
                </p:txBody>
              </p:sp>
            </p:grpSp>
            <p:sp>
              <p:nvSpPr>
                <p:cNvPr id="157" name="Oval 46">
                  <a:extLst>
                    <a:ext uri="{FF2B5EF4-FFF2-40B4-BE49-F238E27FC236}">
                      <a16:creationId xmlns:a16="http://schemas.microsoft.com/office/drawing/2014/main" id="{3288A2C2-2A59-E546-92C7-4BB5C77C03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5" y="754"/>
                  <a:ext cx="160" cy="160"/>
                </a:xfrm>
                <a:prstGeom prst="ellipse">
                  <a:avLst/>
                </a:prstGeom>
                <a:noFill/>
                <a:ln w="28575">
                  <a:solidFill>
                    <a:srgbClr val="CCEC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58" name="Oval 47">
                  <a:extLst>
                    <a:ext uri="{FF2B5EF4-FFF2-40B4-BE49-F238E27FC236}">
                      <a16:creationId xmlns:a16="http://schemas.microsoft.com/office/drawing/2014/main" id="{68E2C377-CFB2-0F4F-82D1-E46219B9A5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16" y="1047"/>
                  <a:ext cx="160" cy="160"/>
                </a:xfrm>
                <a:prstGeom prst="ellipse">
                  <a:avLst/>
                </a:prstGeom>
                <a:noFill/>
                <a:ln w="28575">
                  <a:solidFill>
                    <a:srgbClr val="CCEC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143" name="Group 48">
                <a:extLst>
                  <a:ext uri="{FF2B5EF4-FFF2-40B4-BE49-F238E27FC236}">
                    <a16:creationId xmlns:a16="http://schemas.microsoft.com/office/drawing/2014/main" id="{EAA50C25-0484-F245-A3CE-02317E37EB9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23" y="1380"/>
                <a:ext cx="614" cy="588"/>
                <a:chOff x="3819" y="616"/>
                <a:chExt cx="876" cy="756"/>
              </a:xfrm>
            </p:grpSpPr>
            <p:grpSp>
              <p:nvGrpSpPr>
                <p:cNvPr id="151" name="Group 49">
                  <a:extLst>
                    <a:ext uri="{FF2B5EF4-FFF2-40B4-BE49-F238E27FC236}">
                      <a16:creationId xmlns:a16="http://schemas.microsoft.com/office/drawing/2014/main" id="{5AFD50EF-3197-8042-98CF-A9F23879F1D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19" y="616"/>
                  <a:ext cx="876" cy="756"/>
                  <a:chOff x="3784" y="609"/>
                  <a:chExt cx="876" cy="756"/>
                </a:xfrm>
              </p:grpSpPr>
              <p:graphicFrame>
                <p:nvGraphicFramePr>
                  <p:cNvPr id="154" name="Object 3">
                    <a:extLst>
                      <a:ext uri="{FF2B5EF4-FFF2-40B4-BE49-F238E27FC236}">
                        <a16:creationId xmlns:a16="http://schemas.microsoft.com/office/drawing/2014/main" id="{73605A33-6FD9-D443-947C-25765A85F7F7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825" y="650"/>
                  <a:ext cx="835" cy="715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050" name="Photo Editor Photo" r:id="rId17" imgW="1325995" imgH="1135478" progId="MSPhotoEd.3">
                          <p:embed/>
                        </p:oleObj>
                      </mc:Choice>
                      <mc:Fallback>
                        <p:oleObj name="Photo Editor Photo" r:id="rId17" imgW="1325995" imgH="1135478" progId="MSPhotoEd.3">
                          <p:embed/>
                          <p:pic>
                            <p:nvPicPr>
                              <p:cNvPr id="50205" name="Object 3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8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825" y="650"/>
                                <a:ext cx="835" cy="71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 xmlns=""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xmlns=""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 xmlns="">
                                    <a:effectLst>
                                      <a:outerShdw dist="35921" dir="2700000" algn="ctr" rotWithShape="0">
                                        <a:schemeClr val="bg2">
                                          <a:alpha val="74997"/>
                                        </a:schemeClr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155" name="Text Box 51">
                    <a:extLst>
                      <a:ext uri="{FF2B5EF4-FFF2-40B4-BE49-F238E27FC236}">
                        <a16:creationId xmlns:a16="http://schemas.microsoft.com/office/drawing/2014/main" id="{B25E2245-A6E5-0546-94B6-B7B1111908D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84" y="609"/>
                    <a:ext cx="281" cy="27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r>
                      <a:rPr lang="en-GB" altLang="en-US" sz="1600">
                        <a:solidFill>
                          <a:srgbClr val="FFFFFF"/>
                        </a:solidFill>
                        <a:latin typeface="Verdana" panose="020B0604030504040204" pitchFamily="34" charset="0"/>
                      </a:rPr>
                      <a:t>5</a:t>
                    </a:r>
                  </a:p>
                </p:txBody>
              </p:sp>
            </p:grpSp>
            <p:sp>
              <p:nvSpPr>
                <p:cNvPr id="152" name="Oval 52">
                  <a:extLst>
                    <a:ext uri="{FF2B5EF4-FFF2-40B4-BE49-F238E27FC236}">
                      <a16:creationId xmlns:a16="http://schemas.microsoft.com/office/drawing/2014/main" id="{B1A11322-3C59-C345-BF78-45F7AF7384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6" y="740"/>
                  <a:ext cx="160" cy="160"/>
                </a:xfrm>
                <a:prstGeom prst="ellipse">
                  <a:avLst/>
                </a:prstGeom>
                <a:noFill/>
                <a:ln w="28575">
                  <a:solidFill>
                    <a:srgbClr val="CCEC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53" name="Oval 53">
                  <a:extLst>
                    <a:ext uri="{FF2B5EF4-FFF2-40B4-BE49-F238E27FC236}">
                      <a16:creationId xmlns:a16="http://schemas.microsoft.com/office/drawing/2014/main" id="{CE85081C-6D17-3840-A489-A0B8A47EF5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0" y="1047"/>
                  <a:ext cx="160" cy="160"/>
                </a:xfrm>
                <a:prstGeom prst="ellipse">
                  <a:avLst/>
                </a:prstGeom>
                <a:noFill/>
                <a:ln w="28575">
                  <a:solidFill>
                    <a:srgbClr val="CCEC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144" name="Group 54">
                <a:extLst>
                  <a:ext uri="{FF2B5EF4-FFF2-40B4-BE49-F238E27FC236}">
                    <a16:creationId xmlns:a16="http://schemas.microsoft.com/office/drawing/2014/main" id="{B7D77D2D-D3AD-8C44-8B72-02B62B8DAE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8" y="1385"/>
                <a:ext cx="619" cy="583"/>
                <a:chOff x="284" y="1424"/>
                <a:chExt cx="883" cy="750"/>
              </a:xfrm>
            </p:grpSpPr>
            <p:grpSp>
              <p:nvGrpSpPr>
                <p:cNvPr id="146" name="Group 55">
                  <a:extLst>
                    <a:ext uri="{FF2B5EF4-FFF2-40B4-BE49-F238E27FC236}">
                      <a16:creationId xmlns:a16="http://schemas.microsoft.com/office/drawing/2014/main" id="{1B47870F-2DF0-9942-9820-52DF98B4F60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84" y="1424"/>
                  <a:ext cx="883" cy="750"/>
                  <a:chOff x="284" y="1424"/>
                  <a:chExt cx="883" cy="750"/>
                </a:xfrm>
              </p:grpSpPr>
              <p:graphicFrame>
                <p:nvGraphicFramePr>
                  <p:cNvPr id="149" name="Object 2">
                    <a:extLst>
                      <a:ext uri="{FF2B5EF4-FFF2-40B4-BE49-F238E27FC236}">
                        <a16:creationId xmlns:a16="http://schemas.microsoft.com/office/drawing/2014/main" id="{62BEF2D2-ADF6-F245-8048-8E0053E52A35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32" y="1459"/>
                  <a:ext cx="835" cy="715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051" name="Photo Editor Photo" r:id="rId19" imgW="1325995" imgH="1135478" progId="MSPhotoEd.3">
                          <p:embed/>
                        </p:oleObj>
                      </mc:Choice>
                      <mc:Fallback>
                        <p:oleObj name="Photo Editor Photo" r:id="rId19" imgW="1325995" imgH="1135478" progId="MSPhotoEd.3">
                          <p:embed/>
                          <p:pic>
                            <p:nvPicPr>
                              <p:cNvPr id="50200" name="Object 2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0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32" y="1459"/>
                                <a:ext cx="835" cy="71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 xmlns=""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xmlns=""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 xmlns="">
                                    <a:effectLst>
                                      <a:outerShdw dist="35921" dir="2700000" algn="ctr" rotWithShape="0">
                                        <a:schemeClr val="bg2">
                                          <a:alpha val="74997"/>
                                        </a:schemeClr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150" name="Text Box 57">
                    <a:extLst>
                      <a:ext uri="{FF2B5EF4-FFF2-40B4-BE49-F238E27FC236}">
                        <a16:creationId xmlns:a16="http://schemas.microsoft.com/office/drawing/2014/main" id="{B83160AE-55D5-C344-9577-BF4093FD7DE7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84" y="1424"/>
                    <a:ext cx="281" cy="27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r>
                      <a:rPr lang="en-GB" altLang="en-US" sz="1600">
                        <a:solidFill>
                          <a:srgbClr val="FFFFFF"/>
                        </a:solidFill>
                        <a:latin typeface="Verdana" panose="020B0604030504040204" pitchFamily="34" charset="0"/>
                      </a:rPr>
                      <a:t>6</a:t>
                    </a:r>
                  </a:p>
                </p:txBody>
              </p:sp>
            </p:grpSp>
            <p:sp>
              <p:nvSpPr>
                <p:cNvPr id="147" name="Oval 58">
                  <a:extLst>
                    <a:ext uri="{FF2B5EF4-FFF2-40B4-BE49-F238E27FC236}">
                      <a16:creationId xmlns:a16="http://schemas.microsoft.com/office/drawing/2014/main" id="{284E1152-31EB-074E-87DC-5AC28A39CD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9" y="1537"/>
                  <a:ext cx="160" cy="160"/>
                </a:xfrm>
                <a:prstGeom prst="ellipse">
                  <a:avLst/>
                </a:prstGeom>
                <a:noFill/>
                <a:ln w="28575">
                  <a:solidFill>
                    <a:srgbClr val="CCEC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48" name="Oval 59">
                  <a:extLst>
                    <a:ext uri="{FF2B5EF4-FFF2-40B4-BE49-F238E27FC236}">
                      <a16:creationId xmlns:a16="http://schemas.microsoft.com/office/drawing/2014/main" id="{2BDDF879-B0C2-414D-97D3-F1F68EF6BB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3" y="1851"/>
                  <a:ext cx="160" cy="160"/>
                </a:xfrm>
                <a:prstGeom prst="ellipse">
                  <a:avLst/>
                </a:prstGeom>
                <a:noFill/>
                <a:ln w="28575">
                  <a:solidFill>
                    <a:srgbClr val="CCEC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145" name="Line 60">
                <a:extLst>
                  <a:ext uri="{FF2B5EF4-FFF2-40B4-BE49-F238E27FC236}">
                    <a16:creationId xmlns:a16="http://schemas.microsoft.com/office/drawing/2014/main" id="{ED281616-AF29-DB49-A72B-C8E87A5041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67" y="1873"/>
                <a:ext cx="42" cy="131"/>
              </a:xfrm>
              <a:prstGeom prst="line">
                <a:avLst/>
              </a:prstGeom>
              <a:noFill/>
              <a:ln w="28575">
                <a:solidFill>
                  <a:srgbClr val="CCE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9" name="Group 61">
              <a:extLst>
                <a:ext uri="{FF2B5EF4-FFF2-40B4-BE49-F238E27FC236}">
                  <a16:creationId xmlns:a16="http://schemas.microsoft.com/office/drawing/2014/main" id="{204B1CB6-3C99-8446-A6BC-B7F38EAAFD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5" y="2440"/>
              <a:ext cx="3710" cy="664"/>
              <a:chOff x="440" y="2000"/>
              <a:chExt cx="3710" cy="664"/>
            </a:xfrm>
          </p:grpSpPr>
          <p:sp>
            <p:nvSpPr>
              <p:cNvPr id="133" name="Text Box 62">
                <a:extLst>
                  <a:ext uri="{FF2B5EF4-FFF2-40B4-BE49-F238E27FC236}">
                    <a16:creationId xmlns:a16="http://schemas.microsoft.com/office/drawing/2014/main" id="{2CD56046-0267-AA42-95AB-94B3FBF7CA8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74" y="2376"/>
                <a:ext cx="1876" cy="28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GB" altLang="en-US">
                    <a:solidFill>
                      <a:srgbClr val="00FF00"/>
                    </a:solidFill>
                  </a:rPr>
                  <a:t>T T T T T T T</a:t>
                </a:r>
                <a:r>
                  <a:rPr lang="en-GB" altLang="en-US"/>
                  <a:t> </a:t>
                </a:r>
                <a:r>
                  <a:rPr lang="en-GB" altLang="en-US">
                    <a:solidFill>
                      <a:srgbClr val="6666FF"/>
                    </a:solidFill>
                  </a:rPr>
                  <a:t>G</a:t>
                </a:r>
                <a:r>
                  <a:rPr lang="en-GB" altLang="en-US"/>
                  <a:t> </a:t>
                </a:r>
                <a:r>
                  <a:rPr lang="en-GB" altLang="en-US">
                    <a:solidFill>
                      <a:srgbClr val="00FF00"/>
                    </a:solidFill>
                  </a:rPr>
                  <a:t>T </a:t>
                </a:r>
                <a:r>
                  <a:rPr lang="en-GB" altLang="en-US">
                    <a:solidFill>
                      <a:schemeClr val="folHlink"/>
                    </a:solidFill>
                  </a:rPr>
                  <a:t>…</a:t>
                </a:r>
              </a:p>
            </p:txBody>
          </p:sp>
          <p:cxnSp>
            <p:nvCxnSpPr>
              <p:cNvPr id="134" name="AutoShape 63">
                <a:extLst>
                  <a:ext uri="{FF2B5EF4-FFF2-40B4-BE49-F238E27FC236}">
                    <a16:creationId xmlns:a16="http://schemas.microsoft.com/office/drawing/2014/main" id="{584AD09C-AED8-6345-9423-475E555284D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16200000" flipH="1">
                <a:off x="1235" y="1205"/>
                <a:ext cx="304" cy="1894"/>
              </a:xfrm>
              <a:prstGeom prst="curvedConnector3">
                <a:avLst>
                  <a:gd name="adj1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130" name="Group 64">
              <a:extLst>
                <a:ext uri="{FF2B5EF4-FFF2-40B4-BE49-F238E27FC236}">
                  <a16:creationId xmlns:a16="http://schemas.microsoft.com/office/drawing/2014/main" id="{47CAD656-C2AE-BF4D-8ADD-76AB15BB61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" y="1143"/>
              <a:ext cx="3795" cy="657"/>
              <a:chOff x="248" y="703"/>
              <a:chExt cx="3795" cy="657"/>
            </a:xfrm>
          </p:grpSpPr>
          <p:sp>
            <p:nvSpPr>
              <p:cNvPr id="131" name="Text Box 65">
                <a:extLst>
                  <a:ext uri="{FF2B5EF4-FFF2-40B4-BE49-F238E27FC236}">
                    <a16:creationId xmlns:a16="http://schemas.microsoft.com/office/drawing/2014/main" id="{1A5E65D2-876A-1845-9B22-2AE18824D4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71" y="703"/>
                <a:ext cx="1972" cy="28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GB" altLang="en-US" dirty="0">
                    <a:solidFill>
                      <a:srgbClr val="00FF00"/>
                    </a:solidFill>
                  </a:rPr>
                  <a:t>T</a:t>
                </a:r>
                <a:r>
                  <a:rPr lang="en-GB" altLang="en-US" dirty="0"/>
                  <a:t> </a:t>
                </a:r>
                <a:r>
                  <a:rPr lang="en-GB" altLang="en-US" dirty="0">
                    <a:solidFill>
                      <a:srgbClr val="6666FF"/>
                    </a:solidFill>
                  </a:rPr>
                  <a:t>G</a:t>
                </a:r>
                <a:r>
                  <a:rPr lang="en-GB" altLang="en-US" dirty="0"/>
                  <a:t> </a:t>
                </a:r>
                <a:r>
                  <a:rPr lang="en-GB" altLang="en-US" dirty="0">
                    <a:solidFill>
                      <a:srgbClr val="FF3300"/>
                    </a:solidFill>
                  </a:rPr>
                  <a:t>C</a:t>
                </a:r>
                <a:r>
                  <a:rPr lang="en-GB" altLang="en-US" dirty="0"/>
                  <a:t> </a:t>
                </a:r>
                <a:r>
                  <a:rPr lang="en-GB" altLang="en-US" dirty="0">
                    <a:solidFill>
                      <a:srgbClr val="00FF00"/>
                    </a:solidFill>
                  </a:rPr>
                  <a:t>T</a:t>
                </a:r>
                <a:r>
                  <a:rPr lang="en-GB" altLang="en-US" dirty="0"/>
                  <a:t> </a:t>
                </a:r>
                <a:r>
                  <a:rPr lang="en-GB" altLang="en-US" dirty="0">
                    <a:solidFill>
                      <a:srgbClr val="FFCC00"/>
                    </a:solidFill>
                  </a:rPr>
                  <a:t>A</a:t>
                </a:r>
                <a:r>
                  <a:rPr lang="en-GB" altLang="en-US" dirty="0"/>
                  <a:t> </a:t>
                </a:r>
                <a:r>
                  <a:rPr lang="en-GB" altLang="en-US" dirty="0">
                    <a:solidFill>
                      <a:srgbClr val="FF3300"/>
                    </a:solidFill>
                  </a:rPr>
                  <a:t>C</a:t>
                </a:r>
                <a:r>
                  <a:rPr lang="en-GB" altLang="en-US" dirty="0"/>
                  <a:t> </a:t>
                </a:r>
                <a:r>
                  <a:rPr lang="en-GB" altLang="en-US" dirty="0">
                    <a:solidFill>
                      <a:srgbClr val="6666FF"/>
                    </a:solidFill>
                  </a:rPr>
                  <a:t>G</a:t>
                </a:r>
                <a:r>
                  <a:rPr lang="en-GB" altLang="en-US" dirty="0"/>
                  <a:t> </a:t>
                </a:r>
                <a:r>
                  <a:rPr lang="en-GB" altLang="en-US" dirty="0">
                    <a:solidFill>
                      <a:srgbClr val="FFCC00"/>
                    </a:solidFill>
                  </a:rPr>
                  <a:t>A</a:t>
                </a:r>
                <a:r>
                  <a:rPr lang="en-GB" altLang="en-US" dirty="0"/>
                  <a:t> </a:t>
                </a:r>
                <a:r>
                  <a:rPr lang="en-GB" altLang="en-US" dirty="0">
                    <a:solidFill>
                      <a:srgbClr val="00FF00"/>
                    </a:solidFill>
                  </a:rPr>
                  <a:t>T </a:t>
                </a:r>
                <a:r>
                  <a:rPr lang="en-GB" altLang="en-US" dirty="0">
                    <a:solidFill>
                      <a:schemeClr val="folHlink"/>
                    </a:solidFill>
                  </a:rPr>
                  <a:t>…</a:t>
                </a:r>
              </a:p>
            </p:txBody>
          </p:sp>
          <p:cxnSp>
            <p:nvCxnSpPr>
              <p:cNvPr id="132" name="AutoShape 66">
                <a:extLst>
                  <a:ext uri="{FF2B5EF4-FFF2-40B4-BE49-F238E27FC236}">
                    <a16:creationId xmlns:a16="http://schemas.microsoft.com/office/drawing/2014/main" id="{37B6AFA1-414F-9449-8DFE-AA7D8EC3A43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043" y="261"/>
                <a:ext cx="304" cy="1894"/>
              </a:xfrm>
              <a:prstGeom prst="curvedConnector3">
                <a:avLst>
                  <a:gd name="adj1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</p:grpSp>
    </p:spTree>
    <p:extLst>
      <p:ext uri="{BB962C8B-B14F-4D97-AF65-F5344CB8AC3E}">
        <p14:creationId xmlns:p14="http://schemas.microsoft.com/office/powerpoint/2010/main" val="3048894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9"/>
            <a:ext cx="852514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Genetic variants affect gene expression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556205" y="2905748"/>
            <a:ext cx="3608571" cy="3089444"/>
            <a:chOff x="762232" y="2833310"/>
            <a:chExt cx="4160444" cy="3561924"/>
          </a:xfrm>
        </p:grpSpPr>
        <p:pic>
          <p:nvPicPr>
            <p:cNvPr id="4" name="Picture 3" descr="cd46_iso.png"/>
            <p:cNvPicPr>
              <a:picLocks noChangeAspect="1"/>
            </p:cNvPicPr>
            <p:nvPr/>
          </p:nvPicPr>
          <p:blipFill rotWithShape="1">
            <a:blip r:embed="rId3"/>
            <a:srcRect l="7173" r="6967" b="14949"/>
            <a:stretch/>
          </p:blipFill>
          <p:spPr>
            <a:xfrm>
              <a:off x="1191443" y="2833310"/>
              <a:ext cx="3464697" cy="257404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701343" y="5382732"/>
              <a:ext cx="3221333" cy="425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CC                CA                AA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 rot="16200000">
              <a:off x="-517399" y="4242298"/>
              <a:ext cx="2985078" cy="425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Expression of gene </a:t>
              </a:r>
              <a:r>
                <a:rPr lang="en-US" i="1" dirty="0"/>
                <a:t>IKZF1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969236" y="5650057"/>
              <a:ext cx="2276239" cy="745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SNP genotype at chr20: 5177528</a:t>
              </a:r>
            </a:p>
          </p:txBody>
        </p:sp>
      </p:grpSp>
      <p:sp>
        <p:nvSpPr>
          <p:cNvPr id="21" name="Rectangle 20"/>
          <p:cNvSpPr/>
          <p:nvPr/>
        </p:nvSpPr>
        <p:spPr>
          <a:xfrm>
            <a:off x="2068912" y="1459131"/>
            <a:ext cx="83299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/>
              <a:t>eQTL (expression Quantitative Trait Locus) analysis</a:t>
            </a:r>
            <a:r>
              <a:rPr lang="en-US" sz="2400" b="1" dirty="0"/>
              <a:t>:</a:t>
            </a:r>
            <a:endParaRPr lang="en-US" sz="2400" b="1" u="sng" dirty="0"/>
          </a:p>
          <a:p>
            <a:r>
              <a:rPr lang="en-US" sz="2400" dirty="0"/>
              <a:t>Association between genotype and RNA expression levels</a:t>
            </a:r>
          </a:p>
        </p:txBody>
      </p:sp>
      <p:pic>
        <p:nvPicPr>
          <p:cNvPr id="9" name="Shape 62"/>
          <p:cNvPicPr preferRelativeResize="0"/>
          <p:nvPr/>
        </p:nvPicPr>
        <p:blipFill rotWithShape="1">
          <a:blip r:embed="rId4">
            <a:alphaModFix/>
          </a:blip>
          <a:srcRect l="22150" t="46196" r="20685" b="3295"/>
          <a:stretch/>
        </p:blipFill>
        <p:spPr>
          <a:xfrm>
            <a:off x="2377339" y="3203573"/>
            <a:ext cx="3518538" cy="23309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00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980BA-2C0A-429A-A548-D9BE66600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763" y="1581130"/>
            <a:ext cx="11806237" cy="408781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Project aim (started 2013) </a:t>
            </a:r>
          </a:p>
          <a:p>
            <a:pPr marL="0" indent="0">
              <a:buNone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To characterize human transcriptomes within and across a wide variety of primary tissues &amp; cell types</a:t>
            </a:r>
          </a:p>
          <a:p>
            <a:pPr marL="0" indent="0">
              <a:buNone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449 human donors</a:t>
            </a:r>
          </a:p>
          <a:p>
            <a:pPr marL="0" indent="0">
              <a:buNone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44 tissues</a:t>
            </a:r>
          </a:p>
          <a:p>
            <a:pPr marL="0" indent="0">
              <a:buNone/>
            </a:pPr>
            <a:r>
              <a:rPr lang="en-US" sz="3200" dirty="0"/>
              <a:t>Pilot phase: </a:t>
            </a:r>
            <a:r>
              <a:rPr lang="en-US" sz="3200" b="1" dirty="0"/>
              <a:t>1641 RNA-</a:t>
            </a:r>
            <a:r>
              <a:rPr lang="en-US" sz="3200" b="1" dirty="0" err="1"/>
              <a:t>seq</a:t>
            </a:r>
            <a:r>
              <a:rPr lang="en-US" sz="3200" b="1" dirty="0"/>
              <a:t> datasets</a:t>
            </a:r>
          </a:p>
          <a:p>
            <a:pPr marL="0" indent="0">
              <a:buNone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66675B-9D18-3A42-A634-7CB2514C18FF}"/>
              </a:ext>
            </a:extLst>
          </p:cNvPr>
          <p:cNvSpPr txBox="1"/>
          <p:nvPr/>
        </p:nvSpPr>
        <p:spPr>
          <a:xfrm>
            <a:off x="5043488" y="171450"/>
            <a:ext cx="30003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 err="1">
                <a:solidFill>
                  <a:schemeClr val="accent2">
                    <a:lumMod val="75000"/>
                  </a:schemeClr>
                </a:solidFill>
              </a:rPr>
              <a:t>GTEx</a:t>
            </a:r>
            <a:endParaRPr lang="en-US" sz="9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C643D1-8F00-014D-8220-1BA846C8C9F3}"/>
              </a:ext>
            </a:extLst>
          </p:cNvPr>
          <p:cNvSpPr/>
          <p:nvPr/>
        </p:nvSpPr>
        <p:spPr>
          <a:xfrm>
            <a:off x="5291137" y="537872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Consortium, </a:t>
            </a:r>
            <a:r>
              <a:rPr lang="en-US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GTEx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“Genetic Effects on Gene Expression across Human Tissues.” Nature News, Nature Publishing Group, 12 Oct. 2017, 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www.nature.com/articles/nature24277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86901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11828"/>
            <a:ext cx="9144000" cy="1325563"/>
          </a:xfrm>
        </p:spPr>
        <p:txBody>
          <a:bodyPr/>
          <a:lstStyle/>
          <a:p>
            <a:r>
              <a:rPr lang="en-US" dirty="0"/>
              <a:t>Gene expression &amp; splicing resources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603" y="1421633"/>
            <a:ext cx="3289617" cy="4941005"/>
          </a:xfrm>
        </p:spPr>
      </p:pic>
      <p:sp>
        <p:nvSpPr>
          <p:cNvPr id="6" name="TextBox 5"/>
          <p:cNvSpPr txBox="1"/>
          <p:nvPr/>
        </p:nvSpPr>
        <p:spPr>
          <a:xfrm>
            <a:off x="5209032" y="1353312"/>
            <a:ext cx="51755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GTEx</a:t>
            </a:r>
            <a:r>
              <a:rPr lang="en-US" dirty="0"/>
              <a:t> project - http://www.gtexportal.org/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 RNA-</a:t>
            </a:r>
            <a:r>
              <a:rPr lang="en-US" dirty="0" err="1"/>
              <a:t>seq</a:t>
            </a:r>
            <a:r>
              <a:rPr lang="en-US" dirty="0"/>
              <a:t> and genotyping for 43 tissues across hundreds of individuals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Pilot phase: 1641 RNA-</a:t>
            </a:r>
            <a:r>
              <a:rPr lang="en-US" dirty="0" err="1"/>
              <a:t>seq</a:t>
            </a:r>
            <a:r>
              <a:rPr lang="en-US" dirty="0"/>
              <a:t>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Identification of </a:t>
            </a:r>
            <a:r>
              <a:rPr lang="en-US" dirty="0" err="1"/>
              <a:t>eQTLs</a:t>
            </a:r>
            <a:r>
              <a:rPr lang="en-US" dirty="0"/>
              <a:t> (SNPs that associate with expression)</a:t>
            </a:r>
          </a:p>
        </p:txBody>
      </p:sp>
      <p:sp>
        <p:nvSpPr>
          <p:cNvPr id="7" name="Rectangle 6"/>
          <p:cNvSpPr/>
          <p:nvPr/>
        </p:nvSpPr>
        <p:spPr>
          <a:xfrm>
            <a:off x="5303080" y="3186792"/>
            <a:ext cx="48646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62626"/>
                </a:solidFill>
                <a:latin typeface="LucidaGrande"/>
              </a:rPr>
              <a:t>The Genotype-Tissue Expression (</a:t>
            </a:r>
            <a:r>
              <a:rPr lang="en-US" sz="1200" dirty="0" err="1">
                <a:solidFill>
                  <a:srgbClr val="262626"/>
                </a:solidFill>
                <a:latin typeface="LucidaGrande"/>
              </a:rPr>
              <a:t>GTEx</a:t>
            </a:r>
            <a:r>
              <a:rPr lang="en-US" sz="1200" dirty="0">
                <a:solidFill>
                  <a:srgbClr val="262626"/>
                </a:solidFill>
                <a:latin typeface="LucidaGrande"/>
              </a:rPr>
              <a:t>) pilot analysis: </a:t>
            </a:r>
            <a:r>
              <a:rPr lang="en-US" sz="1200" dirty="0" err="1">
                <a:solidFill>
                  <a:srgbClr val="262626"/>
                </a:solidFill>
                <a:latin typeface="LucidaGrande"/>
              </a:rPr>
              <a:t>Multitissue</a:t>
            </a:r>
            <a:r>
              <a:rPr lang="en-US" sz="1200" dirty="0">
                <a:solidFill>
                  <a:srgbClr val="262626"/>
                </a:solidFill>
                <a:latin typeface="LucidaGrande"/>
              </a:rPr>
              <a:t> gene regulation in humans. Science (May 2015)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77061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DAAD2-C73A-4EA2-9F07-150C624A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091" y="311300"/>
            <a:ext cx="7486633" cy="132080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nature of the samples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74F85-0E0E-4E9E-9005-837F1EB56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936" y="1592858"/>
            <a:ext cx="4577902" cy="376857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Accepted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non-diseased tissue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Normal range for the age of donor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44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sampled regions/cell lines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2D491E-D44C-4E81-B93B-FA8EA9E30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89" y="1374034"/>
            <a:ext cx="3859102" cy="50845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9D7C6F-EC26-0044-B604-78EDACB53E97}"/>
              </a:ext>
            </a:extLst>
          </p:cNvPr>
          <p:cNvSpPr txBox="1"/>
          <p:nvPr/>
        </p:nvSpPr>
        <p:spPr>
          <a:xfrm>
            <a:off x="4029091" y="3164681"/>
            <a:ext cx="80724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Each from 70 donors</a:t>
            </a:r>
            <a:endParaRPr lang="en-US" sz="2000" dirty="0"/>
          </a:p>
          <a:p>
            <a:pPr lvl="1"/>
            <a:r>
              <a:rPr lang="en-US" sz="2400" dirty="0"/>
              <a:t>31 solid organ tissues</a:t>
            </a:r>
            <a:endParaRPr lang="en-US" sz="2000" dirty="0"/>
          </a:p>
          <a:p>
            <a:pPr lvl="1"/>
            <a:r>
              <a:rPr lang="en-US" sz="2400" dirty="0"/>
              <a:t>10 brain </a:t>
            </a:r>
            <a:r>
              <a:rPr lang="en-US" sz="2400" dirty="0" err="1"/>
              <a:t>subregions</a:t>
            </a:r>
            <a:endParaRPr lang="en-US" sz="2000" dirty="0"/>
          </a:p>
          <a:p>
            <a:pPr lvl="2"/>
            <a:r>
              <a:rPr lang="en-US" sz="2400" dirty="0"/>
              <a:t>Duplicates of two regions (cortex and cerebellum)</a:t>
            </a:r>
            <a:endParaRPr lang="en-US" sz="2000" dirty="0"/>
          </a:p>
          <a:p>
            <a:pPr lvl="1"/>
            <a:r>
              <a:rPr lang="en-US" sz="2400" dirty="0"/>
              <a:t>Whole blood</a:t>
            </a:r>
            <a:endParaRPr lang="en-US" sz="2000" dirty="0"/>
          </a:p>
          <a:p>
            <a:pPr lvl="1"/>
            <a:r>
              <a:rPr lang="en-US" sz="2400" dirty="0"/>
              <a:t>Two cell lines derived from donor blood and skin samples</a:t>
            </a:r>
            <a:endParaRPr lang="en-US" sz="2000" dirty="0"/>
          </a:p>
          <a:p>
            <a:pPr lvl="0"/>
            <a:endParaRPr lang="en-US" sz="2400" dirty="0"/>
          </a:p>
          <a:p>
            <a:pPr lvl="0"/>
            <a:r>
              <a:rPr lang="en-US" sz="2400" dirty="0"/>
              <a:t>Sampled donors were 83.7% European American and 15.1% African American 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756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56D7B-5FC5-4AEA-A155-ECF6ABD8A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771" y="291839"/>
            <a:ext cx="5547640" cy="13208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Aim of Study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9276B-9905-4683-8608-3E3FD685A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9238" y="1586641"/>
            <a:ext cx="6862762" cy="466425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Study across many tissues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Tissue-specific gene expression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Expression 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quantitative trait loci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effects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800" i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Cis-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eQTL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800" i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Trans-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eQTL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Associates eVariants with gene expression levels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GTEx v6p release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AA031-8D49-46B0-AE61-C32BC4C60A77}"/>
              </a:ext>
            </a:extLst>
          </p:cNvPr>
          <p:cNvSpPr/>
          <p:nvPr/>
        </p:nvSpPr>
        <p:spPr>
          <a:xfrm>
            <a:off x="0" y="273568"/>
            <a:ext cx="494675" cy="2960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50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Genetic effects across human tissues</a:t>
            </a:r>
          </a:p>
        </p:txBody>
      </p:sp>
      <p:sp>
        <p:nvSpPr>
          <p:cNvPr id="3" name="Rectangle 2"/>
          <p:cNvSpPr/>
          <p:nvPr/>
        </p:nvSpPr>
        <p:spPr>
          <a:xfrm>
            <a:off x="1735677" y="1694751"/>
            <a:ext cx="388074" cy="3494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810542" y="1075044"/>
            <a:ext cx="259432" cy="385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940605" y="6582851"/>
            <a:ext cx="4452508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The </a:t>
            </a:r>
            <a:r>
              <a:rPr lang="en-US" sz="1400" dirty="0" err="1"/>
              <a:t>GTEx</a:t>
            </a:r>
            <a:r>
              <a:rPr lang="en-US" sz="1400" dirty="0"/>
              <a:t> Consortium, Nature 2017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95475" y="1694751"/>
            <a:ext cx="266070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Total unique eQTL genes:</a:t>
            </a:r>
          </a:p>
          <a:p>
            <a:r>
              <a:rPr lang="en-US" dirty="0" err="1"/>
              <a:t>Cis</a:t>
            </a:r>
            <a:r>
              <a:rPr lang="en-US" dirty="0"/>
              <a:t>: 19,725 (FDR 5%)</a:t>
            </a:r>
          </a:p>
          <a:p>
            <a:r>
              <a:rPr lang="en-US" dirty="0"/>
              <a:t>Trans: 93 (FDR 10%)</a:t>
            </a:r>
          </a:p>
          <a:p>
            <a:endParaRPr lang="en-US" dirty="0"/>
          </a:p>
          <a:p>
            <a:r>
              <a:rPr lang="en-US" u="sng" dirty="0"/>
              <a:t>Most </a:t>
            </a:r>
            <a:r>
              <a:rPr lang="en-US" u="sng" dirty="0" err="1"/>
              <a:t>cis</a:t>
            </a:r>
            <a:r>
              <a:rPr lang="en-US" u="sng" dirty="0"/>
              <a:t> per tissue:</a:t>
            </a:r>
          </a:p>
          <a:p>
            <a:r>
              <a:rPr lang="en-US" dirty="0"/>
              <a:t>8,087 </a:t>
            </a:r>
            <a:r>
              <a:rPr lang="en-US" dirty="0" err="1"/>
              <a:t>Tibial</a:t>
            </a:r>
            <a:r>
              <a:rPr lang="en-US" dirty="0"/>
              <a:t> nerve (N=256)</a:t>
            </a:r>
          </a:p>
          <a:p>
            <a:endParaRPr lang="en-US" dirty="0"/>
          </a:p>
          <a:p>
            <a:r>
              <a:rPr lang="en-US" u="sng" dirty="0"/>
              <a:t>Most trans per tissue:</a:t>
            </a:r>
          </a:p>
          <a:p>
            <a:r>
              <a:rPr lang="en-US" dirty="0"/>
              <a:t>35 Testis (N=157)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54183C-E309-FC4E-BB27-B550F19AFEC4}"/>
              </a:ext>
            </a:extLst>
          </p:cNvPr>
          <p:cNvGrpSpPr/>
          <p:nvPr/>
        </p:nvGrpSpPr>
        <p:grpSpPr>
          <a:xfrm>
            <a:off x="2123751" y="1560321"/>
            <a:ext cx="4955010" cy="5330307"/>
            <a:chOff x="2123751" y="1560321"/>
            <a:chExt cx="4955010" cy="5330307"/>
          </a:xfrm>
        </p:grpSpPr>
        <p:pic>
          <p:nvPicPr>
            <p:cNvPr id="5" name="Picture 4" descr="figure1_minimal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634"/>
            <a:stretch/>
          </p:blipFill>
          <p:spPr>
            <a:xfrm>
              <a:off x="2269361" y="1560321"/>
              <a:ext cx="4809400" cy="5297679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123751" y="5955660"/>
              <a:ext cx="1840895" cy="9349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485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2100</Words>
  <Application>Microsoft Macintosh PowerPoint</Application>
  <PresentationFormat>Widescreen</PresentationFormat>
  <Paragraphs>265</Paragraphs>
  <Slides>20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MS PGothic</vt:lpstr>
      <vt:lpstr>Arial</vt:lpstr>
      <vt:lpstr>Calibri</vt:lpstr>
      <vt:lpstr>Calibri Light</vt:lpstr>
      <vt:lpstr>LucidaGrande</vt:lpstr>
      <vt:lpstr>Mangal</vt:lpstr>
      <vt:lpstr>Verdana</vt:lpstr>
      <vt:lpstr>Wingdings</vt:lpstr>
      <vt:lpstr>Office Theme</vt:lpstr>
      <vt:lpstr>Photo Editor Photo</vt:lpstr>
      <vt:lpstr>Genetic effects on gene expression across human tissues   - GTEx Genotype-Tissue Expression  - HPA Human Proteome Atlas  - ArrayExpress </vt:lpstr>
      <vt:lpstr>Motivation</vt:lpstr>
      <vt:lpstr>With the genomic revolution … RNA-Seq yields a snapshot of a full transcriptome </vt:lpstr>
      <vt:lpstr>Genetic variants affect gene expression</vt:lpstr>
      <vt:lpstr>PowerPoint Presentation</vt:lpstr>
      <vt:lpstr>Gene expression &amp; splicing resources</vt:lpstr>
      <vt:lpstr>The nature of the samples </vt:lpstr>
      <vt:lpstr>Aim of Study </vt:lpstr>
      <vt:lpstr>Genetic effects across human tissues</vt:lpstr>
      <vt:lpstr>GTEx Project</vt:lpstr>
      <vt:lpstr>Example</vt:lpstr>
      <vt:lpstr>Cis-eQTLs </vt:lpstr>
      <vt:lpstr>What else?</vt:lpstr>
      <vt:lpstr>Unification of   Genomics and Transcriptomics </vt:lpstr>
      <vt:lpstr>General resources for getting expression data </vt:lpstr>
      <vt:lpstr>Future Implications for GTEx</vt:lpstr>
      <vt:lpstr>Illustration of GTEX</vt:lpstr>
      <vt:lpstr>Expression via proteins HPA</vt:lpstr>
      <vt:lpstr>PowerPoint Presentation</vt:lpstr>
      <vt:lpstr>Illustration of HPA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 effects on gene expression across human tissues   - GTEx Genotype-Tissue Expression  - HPA Human Proteome Atlas  - ArrayExpress </dc:title>
  <dc:creator>Michal Linial</dc:creator>
  <cp:lastModifiedBy>Michal Linial</cp:lastModifiedBy>
  <cp:revision>11</cp:revision>
  <dcterms:created xsi:type="dcterms:W3CDTF">2019-12-17T20:59:32Z</dcterms:created>
  <dcterms:modified xsi:type="dcterms:W3CDTF">2019-12-18T00:22:02Z</dcterms:modified>
</cp:coreProperties>
</file>